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19" r:id="rId1"/>
  </p:sldMasterIdLst>
  <p:notesMasterIdLst>
    <p:notesMasterId r:id="rId37"/>
  </p:notesMasterIdLst>
  <p:sldIdLst>
    <p:sldId id="578" r:id="rId2"/>
    <p:sldId id="456" r:id="rId3"/>
    <p:sldId id="539" r:id="rId4"/>
    <p:sldId id="1278" r:id="rId5"/>
    <p:sldId id="464" r:id="rId6"/>
    <p:sldId id="1305" r:id="rId7"/>
    <p:sldId id="537" r:id="rId8"/>
    <p:sldId id="1247" r:id="rId9"/>
    <p:sldId id="565" r:id="rId10"/>
    <p:sldId id="1304" r:id="rId11"/>
    <p:sldId id="262" r:id="rId12"/>
    <p:sldId id="1156" r:id="rId13"/>
    <p:sldId id="528" r:id="rId14"/>
    <p:sldId id="1094" r:id="rId15"/>
    <p:sldId id="1153" r:id="rId16"/>
    <p:sldId id="529" r:id="rId17"/>
    <p:sldId id="501" r:id="rId18"/>
    <p:sldId id="1159" r:id="rId19"/>
    <p:sldId id="1295" r:id="rId20"/>
    <p:sldId id="1301" r:id="rId21"/>
    <p:sldId id="1160" r:id="rId22"/>
    <p:sldId id="384" r:id="rId23"/>
    <p:sldId id="1299" r:id="rId24"/>
    <p:sldId id="1300" r:id="rId25"/>
    <p:sldId id="1112" r:id="rId26"/>
    <p:sldId id="1264" r:id="rId27"/>
    <p:sldId id="1306" r:id="rId28"/>
    <p:sldId id="1307" r:id="rId29"/>
    <p:sldId id="1269" r:id="rId30"/>
    <p:sldId id="1103" r:id="rId31"/>
    <p:sldId id="1104" r:id="rId32"/>
    <p:sldId id="1309" r:id="rId33"/>
    <p:sldId id="1308" r:id="rId34"/>
    <p:sldId id="1303" r:id="rId35"/>
    <p:sldId id="1169"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2B2B2"/>
    <a:srgbClr val="00C5C4"/>
    <a:srgbClr val="00B5B2"/>
    <a:srgbClr val="008F00"/>
    <a:srgbClr val="FF8AD8"/>
    <a:srgbClr val="B8E0C1"/>
    <a:srgbClr val="C23A9D"/>
    <a:srgbClr val="941651"/>
    <a:srgbClr val="C8BA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37"/>
    <p:restoredTop sz="85083"/>
  </p:normalViewPr>
  <p:slideViewPr>
    <p:cSldViewPr snapToGrid="0" snapToObjects="1">
      <p:cViewPr>
        <p:scale>
          <a:sx n="100" d="100"/>
          <a:sy n="100" d="100"/>
        </p:scale>
        <p:origin x="1592" y="3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E457F-52D8-F34E-AE83-B0D8FE4F438B}"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85E126-5F32-4145-A854-B0E08F5D6615}" type="slidenum">
              <a:rPr lang="en-US" smtClean="0"/>
              <a:t>‹#›</a:t>
            </a:fld>
            <a:endParaRPr lang="en-US"/>
          </a:p>
        </p:txBody>
      </p:sp>
    </p:spTree>
    <p:extLst>
      <p:ext uri="{BB962C8B-B14F-4D97-AF65-F5344CB8AC3E}">
        <p14:creationId xmlns:p14="http://schemas.microsoft.com/office/powerpoint/2010/main" val="1325231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to a new program</a:t>
            </a:r>
            <a:r>
              <a:rPr lang="en-US" baseline="0" dirty="0"/>
              <a:t> at NSF, more and more US collections are going online. </a:t>
            </a:r>
            <a:r>
              <a:rPr lang="en-US" dirty="0"/>
              <a:t>UF is now home to </a:t>
            </a:r>
            <a:r>
              <a:rPr lang="en-US" dirty="0" err="1"/>
              <a:t>iDigBio</a:t>
            </a:r>
            <a:r>
              <a:rPr lang="en-US" dirty="0"/>
              <a:t>,</a:t>
            </a:r>
            <a:r>
              <a:rPr lang="en-US" baseline="0" dirty="0"/>
              <a:t> the national center for digitization of biodiversity collections, which has the mission of coordinating digitization and </a:t>
            </a:r>
            <a:r>
              <a:rPr lang="en-US" baseline="0" dirty="0" err="1"/>
              <a:t>databasing</a:t>
            </a:r>
            <a:r>
              <a:rPr lang="en-US" baseline="0" dirty="0"/>
              <a:t> of US collections. </a:t>
            </a:r>
            <a:r>
              <a:rPr lang="en-US" baseline="0" dirty="0" err="1"/>
              <a:t>iDigBio</a:t>
            </a:r>
            <a:r>
              <a:rPr lang="en-US" baseline="0" dirty="0"/>
              <a:t> ingests, serves, and integrates data, such as locality information, date of collection, and images, from all natural history collections in the country.</a:t>
            </a:r>
            <a:endParaRPr lang="en-US" dirty="0"/>
          </a:p>
        </p:txBody>
      </p:sp>
      <p:sp>
        <p:nvSpPr>
          <p:cNvPr id="4" name="Slide Number Placeholder 3"/>
          <p:cNvSpPr>
            <a:spLocks noGrp="1"/>
          </p:cNvSpPr>
          <p:nvPr>
            <p:ph type="sldNum" sz="quarter" idx="10"/>
          </p:nvPr>
        </p:nvSpPr>
        <p:spPr/>
        <p:txBody>
          <a:bodyPr/>
          <a:lstStyle/>
          <a:p>
            <a:fld id="{DA73D2E8-E5E6-8F4C-92B2-A264A0CA8926}"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3337050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7D7059-9392-3144-A1E2-46F48EF51F60}" type="slidenum">
              <a:rPr lang="en-US" smtClean="0"/>
              <a:t>10</a:t>
            </a:fld>
            <a:endParaRPr lang="en-US"/>
          </a:p>
        </p:txBody>
      </p:sp>
    </p:spTree>
    <p:extLst>
      <p:ext uri="{BB962C8B-B14F-4D97-AF65-F5344CB8AC3E}">
        <p14:creationId xmlns:p14="http://schemas.microsoft.com/office/powerpoint/2010/main" val="364754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what if we didn’t have to score them by hand?  What if we could apply the tools of artificial intelligence – the same general processes responsible for autocorrect on our phones and self-driving cars – to help us score herbarium specimens as being in flower or fruit?</a:t>
            </a:r>
          </a:p>
        </p:txBody>
      </p:sp>
      <p:sp>
        <p:nvSpPr>
          <p:cNvPr id="4" name="Slide Number Placeholder 3"/>
          <p:cNvSpPr>
            <a:spLocks noGrp="1"/>
          </p:cNvSpPr>
          <p:nvPr>
            <p:ph type="sldNum" sz="quarter" idx="5"/>
          </p:nvPr>
        </p:nvSpPr>
        <p:spPr/>
        <p:txBody>
          <a:bodyPr/>
          <a:lstStyle/>
          <a:p>
            <a:fld id="{0D5850AF-4255-7548-94FF-A19690B0F18D}" type="slidenum">
              <a:rPr lang="en-US" smtClean="0"/>
              <a:t>12</a:t>
            </a:fld>
            <a:endParaRPr lang="en-US"/>
          </a:p>
        </p:txBody>
      </p:sp>
    </p:spTree>
    <p:extLst>
      <p:ext uri="{BB962C8B-B14F-4D97-AF65-F5344CB8AC3E}">
        <p14:creationId xmlns:p14="http://schemas.microsoft.com/office/powerpoint/2010/main" val="3141362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Climate change is not only affecting the distributions of species but also their annual cycles, something we refer to as phenology. For plants, phenology refers to such key seasonal changes as bud burst, flowering, and fruiting.</a:t>
            </a:r>
          </a:p>
        </p:txBody>
      </p:sp>
      <p:sp>
        <p:nvSpPr>
          <p:cNvPr id="4" name="Slide Number Placeholder 3"/>
          <p:cNvSpPr>
            <a:spLocks noGrp="1"/>
          </p:cNvSpPr>
          <p:nvPr>
            <p:ph type="sldNum" sz="quarter" idx="5"/>
          </p:nvPr>
        </p:nvSpPr>
        <p:spPr/>
        <p:txBody>
          <a:bodyPr/>
          <a:lstStyle/>
          <a:p>
            <a:fld id="{0D5850AF-4255-7548-94FF-A19690B0F18D}" type="slidenum">
              <a:rPr lang="en-US" smtClean="0"/>
              <a:t>15</a:t>
            </a:fld>
            <a:endParaRPr lang="en-US"/>
          </a:p>
        </p:txBody>
      </p:sp>
    </p:spTree>
    <p:extLst>
      <p:ext uri="{BB962C8B-B14F-4D97-AF65-F5344CB8AC3E}">
        <p14:creationId xmlns:p14="http://schemas.microsoft.com/office/powerpoint/2010/main" val="1031301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National Phenology Network tracks patterns and timing of phenological change each year across the country. This maps shows the extent of first flowering for a select list of species, as of yesterday. Darker colors in the south indicate that first flower occurred longer ago, and regions in gray are areas where flowering hasn’t yet begun. We can look at a pattern like this and wonder how this compares with other years – is this a typical year?  </a:t>
            </a:r>
          </a:p>
        </p:txBody>
      </p:sp>
      <p:sp>
        <p:nvSpPr>
          <p:cNvPr id="4" name="Slide Number Placeholder 3"/>
          <p:cNvSpPr>
            <a:spLocks noGrp="1"/>
          </p:cNvSpPr>
          <p:nvPr>
            <p:ph type="sldNum" sz="quarter" idx="5"/>
          </p:nvPr>
        </p:nvSpPr>
        <p:spPr/>
        <p:txBody>
          <a:bodyPr/>
          <a:lstStyle/>
          <a:p>
            <a:fld id="{0D5850AF-4255-7548-94FF-A19690B0F18D}" type="slidenum">
              <a:rPr lang="en-US" smtClean="0"/>
              <a:t>18</a:t>
            </a:fld>
            <a:endParaRPr lang="en-US"/>
          </a:p>
        </p:txBody>
      </p:sp>
    </p:spTree>
    <p:extLst>
      <p:ext uri="{BB962C8B-B14F-4D97-AF65-F5344CB8AC3E}">
        <p14:creationId xmlns:p14="http://schemas.microsoft.com/office/powerpoint/2010/main" val="126035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map shows differences from average – with red showing earlier than normal first flowering – which we see in the Southwest and into the Plains and a bit in the Southeast - and also later than normal – in blue – in parts of Florida and other parts of the South, into Virginia.</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19</a:t>
            </a:fld>
            <a:endParaRPr lang="en-US"/>
          </a:p>
        </p:txBody>
      </p:sp>
    </p:spTree>
    <p:extLst>
      <p:ext uri="{BB962C8B-B14F-4D97-AF65-F5344CB8AC3E}">
        <p14:creationId xmlns:p14="http://schemas.microsoft.com/office/powerpoint/2010/main" val="331247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maps are compilations of data for the past 40 years and for a specific set of species.  And they tell us how plants are responding in terms of flowering time to a changing climate.  But what if we could look at more species and go back earlier in time?</a:t>
            </a:r>
          </a:p>
          <a:p>
            <a:endParaRPr lang="en-US" dirty="0"/>
          </a:p>
        </p:txBody>
      </p:sp>
      <p:sp>
        <p:nvSpPr>
          <p:cNvPr id="4" name="Slide Number Placeholder 3"/>
          <p:cNvSpPr>
            <a:spLocks noGrp="1"/>
          </p:cNvSpPr>
          <p:nvPr>
            <p:ph type="sldNum" sz="quarter" idx="5"/>
          </p:nvPr>
        </p:nvSpPr>
        <p:spPr/>
        <p:txBody>
          <a:bodyPr/>
          <a:lstStyle/>
          <a:p>
            <a:fld id="{0D5850AF-4255-7548-94FF-A19690B0F18D}" type="slidenum">
              <a:rPr lang="en-US" smtClean="0"/>
              <a:t>20</a:t>
            </a:fld>
            <a:endParaRPr lang="en-US"/>
          </a:p>
        </p:txBody>
      </p:sp>
    </p:spTree>
    <p:extLst>
      <p:ext uri="{BB962C8B-B14F-4D97-AF65-F5344CB8AC3E}">
        <p14:creationId xmlns:p14="http://schemas.microsoft.com/office/powerpoint/2010/main" val="2859986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fact, herbarium specimens allow us to do just that, because each specimen has its date of collection.  And we can tell from the specimen if it was in flower like this Magnolia or this pitcher plant or in fruit like this maple. Herbarium specimens provide data for more species and over longer periods of time than the observations collected by the NPN.</a:t>
            </a:r>
          </a:p>
        </p:txBody>
      </p:sp>
      <p:sp>
        <p:nvSpPr>
          <p:cNvPr id="4" name="Slide Number Placeholder 3"/>
          <p:cNvSpPr>
            <a:spLocks noGrp="1"/>
          </p:cNvSpPr>
          <p:nvPr>
            <p:ph type="sldNum" sz="quarter" idx="5"/>
          </p:nvPr>
        </p:nvSpPr>
        <p:spPr/>
        <p:txBody>
          <a:bodyPr/>
          <a:lstStyle/>
          <a:p>
            <a:fld id="{317D7059-9392-3144-A1E2-46F48EF51F60}" type="slidenum">
              <a:rPr lang="en-US" smtClean="0"/>
              <a:t>21</a:t>
            </a:fld>
            <a:endParaRPr lang="en-US"/>
          </a:p>
        </p:txBody>
      </p:sp>
    </p:spTree>
    <p:extLst>
      <p:ext uri="{BB962C8B-B14F-4D97-AF65-F5344CB8AC3E}">
        <p14:creationId xmlns:p14="http://schemas.microsoft.com/office/powerpoint/2010/main" val="842998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7D7059-9392-3144-A1E2-46F48EF51F60}" type="slidenum">
              <a:rPr lang="en-US" smtClean="0"/>
              <a:t>34</a:t>
            </a:fld>
            <a:endParaRPr lang="en-US"/>
          </a:p>
        </p:txBody>
      </p:sp>
    </p:spTree>
    <p:extLst>
      <p:ext uri="{BB962C8B-B14F-4D97-AF65-F5344CB8AC3E}">
        <p14:creationId xmlns:p14="http://schemas.microsoft.com/office/powerpoint/2010/main" val="237026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8DE6A8-F9F8-5447-95EB-D347E622405F}" type="datetimeFigureOut">
              <a:rPr lang="en-US" smtClean="0"/>
              <a:t>7/17/21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41509804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DE6A8-F9F8-5447-95EB-D347E622405F}" type="datetimeFigureOut">
              <a:rPr lang="en-US" smtClean="0"/>
              <a:t>7/17/21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952681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DE6A8-F9F8-5447-95EB-D347E622405F}" type="datetimeFigureOut">
              <a:rPr lang="en-US" smtClean="0"/>
              <a:t>7/17/21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192360842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8DE6A8-F9F8-5447-95EB-D347E622405F}" type="datetimeFigureOut">
              <a:rPr lang="en-US" smtClean="0"/>
              <a:t>7/17/21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152196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8DE6A8-F9F8-5447-95EB-D347E622405F}" type="datetimeFigureOut">
              <a:rPr lang="en-US" smtClean="0"/>
              <a:t>7/17/21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20285810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8DE6A8-F9F8-5447-95EB-D347E622405F}" type="datetimeFigureOut">
              <a:rPr lang="en-US" smtClean="0"/>
              <a:t>7/17/21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187724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8DE6A8-F9F8-5447-95EB-D347E622405F}" type="datetimeFigureOut">
              <a:rPr lang="en-US" smtClean="0"/>
              <a:t>7/17/21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255243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8DE6A8-F9F8-5447-95EB-D347E622405F}" type="datetimeFigureOut">
              <a:rPr lang="en-US" smtClean="0"/>
              <a:t>7/17/21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1368982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DE6A8-F9F8-5447-95EB-D347E622405F}" type="datetimeFigureOut">
              <a:rPr lang="en-US" smtClean="0"/>
              <a:t>7/17/21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2470899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C8DE6A8-F9F8-5447-95EB-D347E622405F}" type="datetimeFigureOut">
              <a:rPr lang="en-US" smtClean="0"/>
              <a:t>7/17/21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7015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0C8DE6A8-F9F8-5447-95EB-D347E622405F}" type="datetimeFigureOut">
              <a:rPr lang="en-US" smtClean="0"/>
              <a:t>7/17/21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239498B-6F22-254E-98BC-B2D4316D494F}" type="slidenum">
              <a:rPr lang="en-US" smtClean="0"/>
              <a:t>‹#›</a:t>
            </a:fld>
            <a:endParaRPr lang="en-US"/>
          </a:p>
        </p:txBody>
      </p:sp>
    </p:spTree>
    <p:extLst>
      <p:ext uri="{BB962C8B-B14F-4D97-AF65-F5344CB8AC3E}">
        <p14:creationId xmlns:p14="http://schemas.microsoft.com/office/powerpoint/2010/main" val="97201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C8DE6A8-F9F8-5447-95EB-D347E622405F}" type="datetimeFigureOut">
              <a:rPr lang="en-US" smtClean="0"/>
              <a:t>7/17/21</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239498B-6F22-254E-98BC-B2D4316D494F}" type="slidenum">
              <a:rPr lang="en-US" smtClean="0"/>
              <a:t>‹#›</a:t>
            </a:fld>
            <a:endParaRPr lang="en-US"/>
          </a:p>
        </p:txBody>
      </p:sp>
    </p:spTree>
    <p:extLst>
      <p:ext uri="{BB962C8B-B14F-4D97-AF65-F5344CB8AC3E}">
        <p14:creationId xmlns:p14="http://schemas.microsoft.com/office/powerpoint/2010/main" val="3822110364"/>
      </p:ext>
    </p:extLst>
  </p:cSld>
  <p:clrMap bg1="lt1" tx1="dk1" bg2="lt2" tx2="dk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0" Type="http://schemas.openxmlformats.org/officeDocument/2006/relationships/image" Target="../media/image8.tiff"/><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7.jpeg"/><Relationship Id="rId7" Type="http://schemas.openxmlformats.org/officeDocument/2006/relationships/hyperlink" Target="http://www.sites.psu.edu/" TargetMode="Externa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hyperlink" Target="http://www.sbs.utexas.edu/" TargetMode="External"/><Relationship Id="rId5" Type="http://schemas.openxmlformats.org/officeDocument/2006/relationships/image" Target="../media/image49.jpeg"/><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tiff"/><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2021"/>
            <a:ext cx="1096703" cy="930878"/>
          </a:xfrm>
          <a:prstGeom prst="rect">
            <a:avLst/>
          </a:prstGeom>
        </p:spPr>
      </p:pic>
      <p:sp>
        <p:nvSpPr>
          <p:cNvPr id="16" name="TextBox 15"/>
          <p:cNvSpPr txBox="1"/>
          <p:nvPr/>
        </p:nvSpPr>
        <p:spPr>
          <a:xfrm>
            <a:off x="0" y="1268187"/>
            <a:ext cx="9144000" cy="1508105"/>
          </a:xfrm>
          <a:prstGeom prst="rect">
            <a:avLst/>
          </a:prstGeom>
          <a:noFill/>
        </p:spPr>
        <p:txBody>
          <a:bodyPr wrap="square" rtlCol="0">
            <a:spAutoFit/>
          </a:bodyPr>
          <a:lstStyle/>
          <a:p>
            <a:pPr algn="ctr"/>
            <a:r>
              <a:rPr lang="en-US" sz="3200" b="1" dirty="0">
                <a:solidFill>
                  <a:srgbClr val="02B2B2"/>
                </a:solidFill>
              </a:rPr>
              <a:t>Case Studies:</a:t>
            </a:r>
          </a:p>
          <a:p>
            <a:pPr algn="ctr"/>
            <a:r>
              <a:rPr lang="en-US" sz="3200" b="1" dirty="0">
                <a:solidFill>
                  <a:srgbClr val="02B2B2"/>
                </a:solidFill>
              </a:rPr>
              <a:t>How are researchers using deep learning?</a:t>
            </a:r>
          </a:p>
          <a:p>
            <a:pPr algn="ctr"/>
            <a:r>
              <a:rPr lang="en-US" sz="2800" b="1" i="1" dirty="0">
                <a:solidFill>
                  <a:srgbClr val="02B2B2"/>
                </a:solidFill>
              </a:rPr>
              <a:t>Examples Using Herbarium Specimens</a:t>
            </a:r>
          </a:p>
        </p:txBody>
      </p:sp>
      <p:pic>
        <p:nvPicPr>
          <p:cNvPr id="21" name="Picture 20" descr="https://www.idigbio.org/wiki/_media/idigbio_logo_rgb.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35450" y="4320798"/>
            <a:ext cx="2027379" cy="626438"/>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6703" y="9954"/>
            <a:ext cx="1095747" cy="924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3" descr="139652a1-sized.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192230" y="13632"/>
            <a:ext cx="645903" cy="9308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43567" y="20555"/>
            <a:ext cx="777915" cy="917032"/>
          </a:xfrm>
          <a:prstGeom prst="rect">
            <a:avLst/>
          </a:prstGeom>
        </p:spPr>
      </p:pic>
      <p:pic>
        <p:nvPicPr>
          <p:cNvPr id="9" name="Picture 8" descr="FL tree.jp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46236" y="18969"/>
            <a:ext cx="978428" cy="925541"/>
          </a:xfrm>
          <a:prstGeom prst="rect">
            <a:avLst/>
          </a:prstGeom>
        </p:spPr>
      </p:pic>
      <p:pic>
        <p:nvPicPr>
          <p:cNvPr id="17" name="Picture 1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08519" y="4334017"/>
            <a:ext cx="1862368" cy="613219"/>
          </a:xfrm>
          <a:prstGeom prst="rect">
            <a:avLst/>
          </a:prstGeom>
        </p:spPr>
      </p:pic>
      <p:pic>
        <p:nvPicPr>
          <p:cNvPr id="18" name="Picture 1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27393" y="4426779"/>
            <a:ext cx="2330783" cy="427693"/>
          </a:xfrm>
          <a:prstGeom prst="rect">
            <a:avLst/>
          </a:prstGeom>
        </p:spPr>
      </p:pic>
      <p:sp>
        <p:nvSpPr>
          <p:cNvPr id="19" name="TextBox 18">
            <a:extLst>
              <a:ext uri="{FF2B5EF4-FFF2-40B4-BE49-F238E27FC236}">
                <a16:creationId xmlns:a16="http://schemas.microsoft.com/office/drawing/2014/main" id="{C38024B2-2BEE-4F4E-9D42-E21D9C92A8EA}"/>
              </a:ext>
            </a:extLst>
          </p:cNvPr>
          <p:cNvSpPr txBox="1"/>
          <p:nvPr/>
        </p:nvSpPr>
        <p:spPr>
          <a:xfrm>
            <a:off x="2874922" y="3055998"/>
            <a:ext cx="3277658" cy="830997"/>
          </a:xfrm>
          <a:prstGeom prst="rect">
            <a:avLst/>
          </a:prstGeom>
          <a:noFill/>
        </p:spPr>
        <p:txBody>
          <a:bodyPr wrap="square" rtlCol="0">
            <a:spAutoFit/>
          </a:bodyPr>
          <a:lstStyle/>
          <a:p>
            <a:pPr algn="ctr"/>
            <a:r>
              <a:rPr lang="en-US" sz="2400" b="1" dirty="0">
                <a:solidFill>
                  <a:srgbClr val="02B2B2"/>
                </a:solidFill>
                <a:latin typeface="Trebuchet MS" charset="0"/>
                <a:ea typeface="Trebuchet MS" charset="0"/>
                <a:cs typeface="Trebuchet MS" charset="0"/>
              </a:rPr>
              <a:t>Pamela S. Soltis</a:t>
            </a:r>
          </a:p>
          <a:p>
            <a:pPr algn="ctr"/>
            <a:r>
              <a:rPr lang="en-US" sz="2400" b="1" dirty="0">
                <a:solidFill>
                  <a:srgbClr val="02B2B2"/>
                </a:solidFill>
                <a:latin typeface="Trebuchet MS" charset="0"/>
                <a:ea typeface="Trebuchet MS" charset="0"/>
                <a:cs typeface="Trebuchet MS" charset="0"/>
              </a:rPr>
              <a:t>University of Florida</a:t>
            </a:r>
          </a:p>
        </p:txBody>
      </p:sp>
      <p:pic>
        <p:nvPicPr>
          <p:cNvPr id="29" name="image2.png">
            <a:extLst>
              <a:ext uri="{FF2B5EF4-FFF2-40B4-BE49-F238E27FC236}">
                <a16:creationId xmlns:a16="http://schemas.microsoft.com/office/drawing/2014/main" id="{A0C22EDD-8E16-0647-A9F3-4C0A444D256B}"/>
              </a:ext>
            </a:extLst>
          </p:cNvPr>
          <p:cNvPicPr/>
          <p:nvPr/>
        </p:nvPicPr>
        <p:blipFill rotWithShape="1">
          <a:blip r:embed="rId11" cstate="email">
            <a:extLst>
              <a:ext uri="{28A0092B-C50C-407E-A947-70E740481C1C}">
                <a14:useLocalDpi xmlns:a14="http://schemas.microsoft.com/office/drawing/2010/main"/>
              </a:ext>
            </a:extLst>
          </a:blip>
          <a:srcRect/>
          <a:stretch/>
        </p:blipFill>
        <p:spPr>
          <a:xfrm>
            <a:off x="7799521" y="9954"/>
            <a:ext cx="1344479" cy="926412"/>
          </a:xfrm>
          <a:prstGeom prst="rect">
            <a:avLst/>
          </a:prstGeom>
          <a:ln/>
        </p:spPr>
      </p:pic>
      <p:pic>
        <p:nvPicPr>
          <p:cNvPr id="30" name="Picture 29">
            <a:extLst>
              <a:ext uri="{FF2B5EF4-FFF2-40B4-BE49-F238E27FC236}">
                <a16:creationId xmlns:a16="http://schemas.microsoft.com/office/drawing/2014/main" id="{A2340AB6-D3AC-AA41-8AA0-B5C63873D8E7}"/>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637892" y="32736"/>
            <a:ext cx="962868" cy="9393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1" name="Group 30">
            <a:extLst>
              <a:ext uri="{FF2B5EF4-FFF2-40B4-BE49-F238E27FC236}">
                <a16:creationId xmlns:a16="http://schemas.microsoft.com/office/drawing/2014/main" id="{7ED7AD20-B3C4-3342-857E-C8C23FFE0AE3}"/>
              </a:ext>
            </a:extLst>
          </p:cNvPr>
          <p:cNvGrpSpPr/>
          <p:nvPr/>
        </p:nvGrpSpPr>
        <p:grpSpPr>
          <a:xfrm>
            <a:off x="5613542" y="42996"/>
            <a:ext cx="893710" cy="893677"/>
            <a:chOff x="5663549" y="487674"/>
            <a:chExt cx="6101934" cy="6139036"/>
          </a:xfrm>
        </p:grpSpPr>
        <p:pic>
          <p:nvPicPr>
            <p:cNvPr id="32" name="Picture 31" descr="Chart&#10;&#10;Description automatically generated">
              <a:extLst>
                <a:ext uri="{FF2B5EF4-FFF2-40B4-BE49-F238E27FC236}">
                  <a16:creationId xmlns:a16="http://schemas.microsoft.com/office/drawing/2014/main" id="{C30D9A30-970C-1543-B3DE-CA38F0CCE836}"/>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663549" y="487674"/>
              <a:ext cx="6101934" cy="6139036"/>
            </a:xfrm>
            <a:prstGeom prst="ellipse">
              <a:avLst/>
            </a:prstGeom>
          </p:spPr>
        </p:pic>
        <p:cxnSp>
          <p:nvCxnSpPr>
            <p:cNvPr id="33" name="Straight Connector 32">
              <a:extLst>
                <a:ext uri="{FF2B5EF4-FFF2-40B4-BE49-F238E27FC236}">
                  <a16:creationId xmlns:a16="http://schemas.microsoft.com/office/drawing/2014/main" id="{BF5954F6-6B6D-F040-A797-3B39D705A766}"/>
                </a:ext>
              </a:extLst>
            </p:cNvPr>
            <p:cNvCxnSpPr>
              <a:cxnSpLocks/>
            </p:cNvCxnSpPr>
            <p:nvPr/>
          </p:nvCxnSpPr>
          <p:spPr>
            <a:xfrm flipV="1">
              <a:off x="11215983" y="2790908"/>
              <a:ext cx="448580" cy="130928"/>
            </a:xfrm>
            <a:prstGeom prst="line">
              <a:avLst/>
            </a:prstGeom>
            <a:ln w="28575">
              <a:solidFill>
                <a:srgbClr val="D3D3D3"/>
              </a:solidFill>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63BA529C-54F7-1A41-9CE9-FFBE75AECB4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546814" y="34905"/>
            <a:ext cx="1213144" cy="909858"/>
          </a:xfrm>
          <a:prstGeom prst="rect">
            <a:avLst/>
          </a:prstGeom>
        </p:spPr>
      </p:pic>
      <p:cxnSp>
        <p:nvCxnSpPr>
          <p:cNvPr id="35" name="Straight Connector 34">
            <a:extLst>
              <a:ext uri="{FF2B5EF4-FFF2-40B4-BE49-F238E27FC236}">
                <a16:creationId xmlns:a16="http://schemas.microsoft.com/office/drawing/2014/main" id="{CD64B5B1-BDBC-2342-94D3-07E6996F2D11}"/>
              </a:ext>
            </a:extLst>
          </p:cNvPr>
          <p:cNvCxnSpPr>
            <a:cxnSpLocks/>
          </p:cNvCxnSpPr>
          <p:nvPr/>
        </p:nvCxnSpPr>
        <p:spPr>
          <a:xfrm>
            <a:off x="0" y="1007565"/>
            <a:ext cx="9144000" cy="12126"/>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554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1208738">
            <a:off x="5983209" y="839379"/>
            <a:ext cx="2498602" cy="3601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2396" y="519274"/>
            <a:ext cx="2931488" cy="3455730"/>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086107">
            <a:off x="769845" y="993790"/>
            <a:ext cx="2616409" cy="3450135"/>
          </a:xfrm>
          <a:prstGeom prst="rect">
            <a:avLst/>
          </a:prstGeom>
        </p:spPr>
      </p:pic>
    </p:spTree>
    <p:extLst>
      <p:ext uri="{BB962C8B-B14F-4D97-AF65-F5344CB8AC3E}">
        <p14:creationId xmlns:p14="http://schemas.microsoft.com/office/powerpoint/2010/main" val="318767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D9CEA9-06C4-194C-B155-8A19A09804B6}"/>
              </a:ext>
            </a:extLst>
          </p:cNvPr>
          <p:cNvSpPr>
            <a:spLocks noGrp="1"/>
          </p:cNvSpPr>
          <p:nvPr>
            <p:ph idx="1"/>
          </p:nvPr>
        </p:nvSpPr>
        <p:spPr>
          <a:xfrm>
            <a:off x="153803" y="922322"/>
            <a:ext cx="4951597" cy="4166748"/>
          </a:xfrm>
        </p:spPr>
        <p:txBody>
          <a:bodyPr>
            <a:noAutofit/>
          </a:bodyPr>
          <a:lstStyle/>
          <a:p>
            <a:r>
              <a:rPr lang="en-US" sz="2400" dirty="0">
                <a:cs typeface="Calibri" panose="020F0502020204030204" pitchFamily="34" charset="0"/>
              </a:rPr>
              <a:t>Effects of global change on biodiversity</a:t>
            </a:r>
          </a:p>
          <a:p>
            <a:pPr lvl="1"/>
            <a:r>
              <a:rPr lang="en-US" sz="2000" dirty="0">
                <a:cs typeface="Calibri" panose="020F0502020204030204" pitchFamily="34" charset="0"/>
              </a:rPr>
              <a:t>loss of biodiversity</a:t>
            </a:r>
          </a:p>
          <a:p>
            <a:pPr lvl="1"/>
            <a:r>
              <a:rPr lang="en-US" sz="2000" dirty="0">
                <a:cs typeface="Calibri" panose="020F0502020204030204" pitchFamily="34" charset="0"/>
              </a:rPr>
              <a:t>invasive species</a:t>
            </a:r>
          </a:p>
          <a:p>
            <a:pPr lvl="1"/>
            <a:r>
              <a:rPr lang="en-US" sz="2000" dirty="0">
                <a:cs typeface="Calibri" panose="020F0502020204030204" pitchFamily="34" charset="0"/>
              </a:rPr>
              <a:t>changes in land use</a:t>
            </a:r>
          </a:p>
          <a:p>
            <a:pPr lvl="1"/>
            <a:r>
              <a:rPr lang="en-US" sz="2000" dirty="0">
                <a:cs typeface="Calibri" panose="020F0502020204030204" pitchFamily="34" charset="0"/>
              </a:rPr>
              <a:t>loss of ecosystem services</a:t>
            </a:r>
          </a:p>
          <a:p>
            <a:r>
              <a:rPr lang="en-US" sz="2400" dirty="0">
                <a:cs typeface="Calibri" panose="020F0502020204030204" pitchFamily="34" charset="0"/>
              </a:rPr>
              <a:t>Food security</a:t>
            </a:r>
          </a:p>
          <a:p>
            <a:r>
              <a:rPr lang="en-US" sz="2400" dirty="0">
                <a:cs typeface="Calibri" panose="020F0502020204030204" pitchFamily="34" charset="0"/>
              </a:rPr>
              <a:t>Emerging pathogens and other factors related to human health</a:t>
            </a:r>
          </a:p>
          <a:p>
            <a:r>
              <a:rPr lang="en-US" sz="2400" dirty="0">
                <a:cs typeface="Calibri" panose="020F0502020204030204" pitchFamily="34" charset="0"/>
              </a:rPr>
              <a:t>Collected for one purpose, used for many others</a:t>
            </a:r>
          </a:p>
          <a:p>
            <a:pPr marL="0" indent="0">
              <a:buNone/>
            </a:pPr>
            <a:endParaRPr lang="en-US" sz="2100" dirty="0">
              <a:cs typeface="Calibri" panose="020F0502020204030204" pitchFamily="34" charset="0"/>
            </a:endParaRPr>
          </a:p>
          <a:p>
            <a:endParaRPr lang="en-US" sz="2100" dirty="0">
              <a:cs typeface="Calibri" panose="020F0502020204030204" pitchFamily="34" charset="0"/>
            </a:endParaRPr>
          </a:p>
        </p:txBody>
      </p:sp>
      <p:pic>
        <p:nvPicPr>
          <p:cNvPr id="4" name="Picture 3">
            <a:extLst>
              <a:ext uri="{FF2B5EF4-FFF2-40B4-BE49-F238E27FC236}">
                <a16:creationId xmlns:a16="http://schemas.microsoft.com/office/drawing/2014/main" id="{EEB6EA0B-8614-B242-93B1-3684CF2516D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78286" y="976752"/>
            <a:ext cx="2819400" cy="4049281"/>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0FAF74D7-88F5-6F42-BE3E-5C0F55DBF636}"/>
              </a:ext>
            </a:extLst>
          </p:cNvPr>
          <p:cNvSpPr/>
          <p:nvPr/>
        </p:nvSpPr>
        <p:spPr>
          <a:xfrm>
            <a:off x="0" y="-10779"/>
            <a:ext cx="9144000" cy="766763"/>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Straight Connector 9">
            <a:extLst>
              <a:ext uri="{FF2B5EF4-FFF2-40B4-BE49-F238E27FC236}">
                <a16:creationId xmlns:a16="http://schemas.microsoft.com/office/drawing/2014/main" id="{E6424AB4-6D90-1B4C-A64B-63EC3AD1E650}"/>
              </a:ext>
            </a:extLst>
          </p:cNvPr>
          <p:cNvCxnSpPr>
            <a:cxnSpLocks/>
          </p:cNvCxnSpPr>
          <p:nvPr/>
        </p:nvCxnSpPr>
        <p:spPr>
          <a:xfrm>
            <a:off x="0" y="840577"/>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3DE63F5-2E9E-6743-91A1-3204527E49A5}"/>
              </a:ext>
            </a:extLst>
          </p:cNvPr>
          <p:cNvSpPr>
            <a:spLocks noGrp="1"/>
          </p:cNvSpPr>
          <p:nvPr>
            <p:ph type="title"/>
          </p:nvPr>
        </p:nvSpPr>
        <p:spPr>
          <a:xfrm>
            <a:off x="0" y="-213"/>
            <a:ext cx="9144000" cy="745629"/>
          </a:xfrm>
          <a:solidFill>
            <a:srgbClr val="02B2B2"/>
          </a:solidFill>
          <a:ln>
            <a:solidFill>
              <a:srgbClr val="02B2B2"/>
            </a:solidFill>
          </a:ln>
        </p:spPr>
        <p:txBody>
          <a:bodyPr>
            <a:noAutofit/>
          </a:bodyPr>
          <a:lstStyle/>
          <a:p>
            <a:r>
              <a:rPr lang="en-US" sz="2400" dirty="0">
                <a:solidFill>
                  <a:schemeClr val="bg1"/>
                </a:solidFill>
                <a:latin typeface="+mn-lt"/>
              </a:rPr>
              <a:t>Role of Natural History Collections in Addressing Societal Challenges: Unanticipated Uses</a:t>
            </a:r>
          </a:p>
        </p:txBody>
      </p:sp>
      <p:sp>
        <p:nvSpPr>
          <p:cNvPr id="13" name="TextBox 12">
            <a:extLst>
              <a:ext uri="{FF2B5EF4-FFF2-40B4-BE49-F238E27FC236}">
                <a16:creationId xmlns:a16="http://schemas.microsoft.com/office/drawing/2014/main" id="{732C224F-7271-BE49-9FA8-EECDF97AABE7}"/>
              </a:ext>
            </a:extLst>
          </p:cNvPr>
          <p:cNvSpPr txBox="1"/>
          <p:nvPr/>
        </p:nvSpPr>
        <p:spPr>
          <a:xfrm>
            <a:off x="3501446" y="4609303"/>
            <a:ext cx="2478564" cy="461665"/>
          </a:xfrm>
          <a:prstGeom prst="rect">
            <a:avLst/>
          </a:prstGeom>
          <a:noFill/>
        </p:spPr>
        <p:txBody>
          <a:bodyPr wrap="none" rtlCol="0">
            <a:spAutoFit/>
          </a:bodyPr>
          <a:lstStyle/>
          <a:p>
            <a:pPr algn="ctr"/>
            <a:r>
              <a:rPr lang="en-US" sz="1200" i="1" dirty="0"/>
              <a:t>The National Academies of</a:t>
            </a:r>
          </a:p>
          <a:p>
            <a:pPr algn="ctr"/>
            <a:r>
              <a:rPr lang="en-US" sz="1200" dirty="0"/>
              <a:t>SCIENCES ENGINEERING MEDICINE</a:t>
            </a:r>
          </a:p>
        </p:txBody>
      </p:sp>
    </p:spTree>
    <p:extLst>
      <p:ext uri="{BB962C8B-B14F-4D97-AF65-F5344CB8AC3E}">
        <p14:creationId xmlns:p14="http://schemas.microsoft.com/office/powerpoint/2010/main" val="2544852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492C8-E231-9C40-B344-2E1EC2F43F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78" y="1163956"/>
            <a:ext cx="4400706" cy="2929613"/>
          </a:xfrm>
          <a:prstGeom prst="rect">
            <a:avLst/>
          </a:prstGeom>
        </p:spPr>
      </p:pic>
      <p:pic>
        <p:nvPicPr>
          <p:cNvPr id="7" name="Picture 6">
            <a:extLst>
              <a:ext uri="{FF2B5EF4-FFF2-40B4-BE49-F238E27FC236}">
                <a16:creationId xmlns:a16="http://schemas.microsoft.com/office/drawing/2014/main" id="{BE6BA6EC-0BBF-4E41-AD8C-961F9DC6C2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43633" y="2921339"/>
            <a:ext cx="1864177" cy="1835718"/>
          </a:xfrm>
          <a:prstGeom prst="rect">
            <a:avLst/>
          </a:prstGeom>
        </p:spPr>
      </p:pic>
      <p:pic>
        <p:nvPicPr>
          <p:cNvPr id="1026" name="Picture 2" descr="How to Add Words to the iPhone Dictionary &amp; Get Better Autocorrect Results">
            <a:extLst>
              <a:ext uri="{FF2B5EF4-FFF2-40B4-BE49-F238E27FC236}">
                <a16:creationId xmlns:a16="http://schemas.microsoft.com/office/drawing/2014/main" id="{5B87E8D8-F343-3748-8734-968F84924B3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824049" y="522514"/>
            <a:ext cx="2494573" cy="44347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B03F01-C164-0348-BA33-7571D581E68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055747" y="1305490"/>
            <a:ext cx="1002316" cy="1072289"/>
          </a:xfrm>
          <a:prstGeom prst="rect">
            <a:avLst/>
          </a:prstGeom>
        </p:spPr>
      </p:pic>
      <p:sp>
        <p:nvSpPr>
          <p:cNvPr id="6" name="TextBox 5">
            <a:extLst>
              <a:ext uri="{FF2B5EF4-FFF2-40B4-BE49-F238E27FC236}">
                <a16:creationId xmlns:a16="http://schemas.microsoft.com/office/drawing/2014/main" id="{39571E9C-D0B1-EA4B-9E00-187C5E46D928}"/>
              </a:ext>
            </a:extLst>
          </p:cNvPr>
          <p:cNvSpPr txBox="1"/>
          <p:nvPr/>
        </p:nvSpPr>
        <p:spPr>
          <a:xfrm>
            <a:off x="205578" y="360004"/>
            <a:ext cx="6137329" cy="553998"/>
          </a:xfrm>
          <a:prstGeom prst="rect">
            <a:avLst/>
          </a:prstGeom>
          <a:noFill/>
        </p:spPr>
        <p:txBody>
          <a:bodyPr wrap="square" rtlCol="0">
            <a:spAutoFit/>
          </a:bodyPr>
          <a:lstStyle/>
          <a:p>
            <a:r>
              <a:rPr lang="en-US" sz="3000" b="1" dirty="0">
                <a:solidFill>
                  <a:srgbClr val="02B2B2"/>
                </a:solidFill>
              </a:rPr>
              <a:t>Artificial Intelligence</a:t>
            </a:r>
          </a:p>
        </p:txBody>
      </p:sp>
    </p:spTree>
    <p:extLst>
      <p:ext uri="{BB962C8B-B14F-4D97-AF65-F5344CB8AC3E}">
        <p14:creationId xmlns:p14="http://schemas.microsoft.com/office/powerpoint/2010/main" val="2315883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1654" y="919775"/>
            <a:ext cx="5915025" cy="1265462"/>
          </a:xfrm>
        </p:spPr>
        <p:txBody>
          <a:bodyPr>
            <a:noAutofit/>
          </a:bodyPr>
          <a:lstStyle/>
          <a:p>
            <a:pPr marL="0" indent="0">
              <a:spcAft>
                <a:spcPts val="450"/>
              </a:spcAft>
              <a:buNone/>
            </a:pPr>
            <a:r>
              <a:rPr lang="en-US" sz="2400" dirty="0">
                <a:ea typeface="Calibri" charset="0"/>
                <a:cs typeface="Calibri" charset="0"/>
              </a:rPr>
              <a:t>Machine Learning: Herbarium specimens</a:t>
            </a:r>
          </a:p>
          <a:p>
            <a:pPr marL="0" indent="0">
              <a:spcAft>
                <a:spcPts val="450"/>
              </a:spcAft>
              <a:buNone/>
            </a:pPr>
            <a:r>
              <a:rPr lang="en-US" sz="2400" dirty="0">
                <a:ea typeface="Calibri" charset="0"/>
                <a:cs typeface="Calibri" charset="0"/>
              </a:rPr>
              <a:t>Classifying German trees to species</a:t>
            </a:r>
          </a:p>
          <a:p>
            <a:pPr marL="0" indent="0">
              <a:spcAft>
                <a:spcPts val="450"/>
              </a:spcAft>
              <a:buNone/>
            </a:pPr>
            <a:r>
              <a:rPr lang="en-US" sz="2400" dirty="0">
                <a:ea typeface="Calibri" charset="0"/>
                <a:cs typeface="Calibri" charset="0"/>
              </a:rPr>
              <a:t>Leaf shape, venation</a:t>
            </a:r>
          </a:p>
          <a:p>
            <a:pPr marL="0" indent="0">
              <a:spcAft>
                <a:spcPts val="450"/>
              </a:spcAft>
              <a:buNone/>
            </a:pPr>
            <a:r>
              <a:rPr lang="en-US" sz="2400" dirty="0">
                <a:ea typeface="Calibri" charset="0"/>
                <a:cs typeface="Calibri" charset="0"/>
              </a:rPr>
              <a:t>85% accuracy</a:t>
            </a:r>
          </a:p>
          <a:p>
            <a:pPr marL="0" indent="0">
              <a:spcAft>
                <a:spcPts val="450"/>
              </a:spcAft>
              <a:buNone/>
            </a:pPr>
            <a:endParaRPr lang="en-US" sz="2400" dirty="0">
              <a:ea typeface="Calibri" charset="0"/>
              <a:cs typeface="Calibri" charset="0"/>
            </a:endParaRPr>
          </a:p>
        </p:txBody>
      </p: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77953" y="2317766"/>
            <a:ext cx="2282429" cy="1407066"/>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53842" y="1614233"/>
            <a:ext cx="3507129" cy="2633213"/>
          </a:xfrm>
          <a:prstGeom prst="rect">
            <a:avLst/>
          </a:prstGeom>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61657" y="3724832"/>
            <a:ext cx="3581270" cy="1418668"/>
          </a:xfrm>
          <a:prstGeom prst="rect">
            <a:avLst/>
          </a:prstGeom>
        </p:spPr>
      </p:pic>
      <p:sp>
        <p:nvSpPr>
          <p:cNvPr id="10" name="TextBox 9"/>
          <p:cNvSpPr txBox="1"/>
          <p:nvPr/>
        </p:nvSpPr>
        <p:spPr>
          <a:xfrm>
            <a:off x="7348252" y="4774168"/>
            <a:ext cx="1795748" cy="369332"/>
          </a:xfrm>
          <a:prstGeom prst="rect">
            <a:avLst/>
          </a:prstGeom>
          <a:noFill/>
        </p:spPr>
        <p:txBody>
          <a:bodyPr wrap="none" rtlCol="0">
            <a:spAutoFit/>
          </a:bodyPr>
          <a:lstStyle/>
          <a:p>
            <a:r>
              <a:rPr lang="en-US" dirty="0"/>
              <a:t>Unger et al. 2016</a:t>
            </a:r>
          </a:p>
        </p:txBody>
      </p:sp>
      <p:cxnSp>
        <p:nvCxnSpPr>
          <p:cNvPr id="12" name="Straight Connector 11">
            <a:extLst>
              <a:ext uri="{FF2B5EF4-FFF2-40B4-BE49-F238E27FC236}">
                <a16:creationId xmlns:a16="http://schemas.microsoft.com/office/drawing/2014/main" id="{684D8D66-C23E-0C43-974F-7E92DDD35CCC}"/>
              </a:ext>
            </a:extLst>
          </p:cNvPr>
          <p:cNvCxnSpPr>
            <a:cxnSpLocks/>
          </p:cNvCxnSpPr>
          <p:nvPr/>
        </p:nvCxnSpPr>
        <p:spPr>
          <a:xfrm>
            <a:off x="0" y="862609"/>
            <a:ext cx="9144000"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1CB9B92A-CA18-0A41-86C2-701DADB7452F}"/>
              </a:ext>
            </a:extLst>
          </p:cNvPr>
          <p:cNvSpPr>
            <a:spLocks noGrp="1"/>
          </p:cNvSpPr>
          <p:nvPr>
            <p:ph type="title"/>
          </p:nvPr>
        </p:nvSpPr>
        <p:spPr>
          <a:xfrm>
            <a:off x="0" y="1"/>
            <a:ext cx="9144000" cy="772716"/>
          </a:xfrm>
          <a:solidFill>
            <a:srgbClr val="02B2B2"/>
          </a:solidFill>
          <a:ln>
            <a:solidFill>
              <a:srgbClr val="02B2B2"/>
            </a:solidFill>
          </a:ln>
        </p:spPr>
        <p:txBody>
          <a:bodyPr>
            <a:normAutofit/>
          </a:bodyPr>
          <a:lstStyle/>
          <a:p>
            <a:r>
              <a:rPr lang="en-US" sz="3200" dirty="0">
                <a:solidFill>
                  <a:schemeClr val="bg1"/>
                </a:solidFill>
                <a:latin typeface="+mn-lt"/>
              </a:rPr>
              <a:t>Machine Learning:  Plant ID</a:t>
            </a:r>
          </a:p>
        </p:txBody>
      </p:sp>
    </p:spTree>
    <p:extLst>
      <p:ext uri="{BB962C8B-B14F-4D97-AF65-F5344CB8AC3E}">
        <p14:creationId xmlns:p14="http://schemas.microsoft.com/office/powerpoint/2010/main" val="1221278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1"/>
            <a:ext cx="8001000" cy="772716"/>
          </a:xfrm>
          <a:prstGeom prst="rect">
            <a:avLst/>
          </a:prstGeom>
          <a:solidFill>
            <a:srgbClr val="02B2B2"/>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p:cNvCxnSpPr>
            <a:cxnSpLocks/>
          </p:cNvCxnSpPr>
          <p:nvPr/>
        </p:nvCxnSpPr>
        <p:spPr>
          <a:xfrm>
            <a:off x="0" y="862609"/>
            <a:ext cx="9144000"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1"/>
            <a:ext cx="8234363" cy="772716"/>
          </a:xfrm>
          <a:solidFill>
            <a:srgbClr val="02B2B2"/>
          </a:solidFill>
          <a:ln>
            <a:solidFill>
              <a:srgbClr val="02B2B2"/>
            </a:solidFill>
          </a:ln>
        </p:spPr>
        <p:txBody>
          <a:bodyPr>
            <a:normAutofit/>
          </a:bodyPr>
          <a:lstStyle/>
          <a:p>
            <a:r>
              <a:rPr lang="en-US" sz="3200" dirty="0">
                <a:solidFill>
                  <a:schemeClr val="bg1"/>
                </a:solidFill>
                <a:latin typeface="+mn-lt"/>
              </a:rPr>
              <a:t>Machine Learning:  Plant ID</a:t>
            </a:r>
          </a:p>
        </p:txBody>
      </p:sp>
      <p:sp>
        <p:nvSpPr>
          <p:cNvPr id="18" name="Content Placeholder 2">
            <a:extLst>
              <a:ext uri="{FF2B5EF4-FFF2-40B4-BE49-F238E27FC236}">
                <a16:creationId xmlns:a16="http://schemas.microsoft.com/office/drawing/2014/main" id="{DE6B4D6F-FCC6-974F-AFF5-0388762A43E4}"/>
              </a:ext>
            </a:extLst>
          </p:cNvPr>
          <p:cNvSpPr>
            <a:spLocks noGrp="1"/>
          </p:cNvSpPr>
          <p:nvPr>
            <p:ph idx="1"/>
          </p:nvPr>
        </p:nvSpPr>
        <p:spPr>
          <a:xfrm>
            <a:off x="132844" y="966049"/>
            <a:ext cx="5915025" cy="1593519"/>
          </a:xfrm>
        </p:spPr>
        <p:txBody>
          <a:bodyPr>
            <a:noAutofit/>
          </a:bodyPr>
          <a:lstStyle/>
          <a:p>
            <a:pPr marL="0" indent="0">
              <a:spcAft>
                <a:spcPts val="450"/>
              </a:spcAft>
              <a:buNone/>
            </a:pPr>
            <a:r>
              <a:rPr lang="en-US" sz="2000" dirty="0">
                <a:ea typeface="Calibri" charset="0"/>
                <a:cs typeface="Calibri" charset="0"/>
              </a:rPr>
              <a:t>Deep Learning: Herbarium specimens (2 data sets)</a:t>
            </a:r>
          </a:p>
          <a:p>
            <a:pPr marL="0" indent="0">
              <a:spcAft>
                <a:spcPts val="450"/>
              </a:spcAft>
              <a:buNone/>
            </a:pPr>
            <a:r>
              <a:rPr lang="en-US" sz="2000" dirty="0">
                <a:ea typeface="Calibri" charset="0"/>
                <a:cs typeface="Calibri" charset="0"/>
              </a:rPr>
              <a:t>Classifying plants to species</a:t>
            </a:r>
          </a:p>
          <a:p>
            <a:pPr marL="0" indent="0">
              <a:spcAft>
                <a:spcPts val="450"/>
              </a:spcAft>
              <a:buNone/>
            </a:pPr>
            <a:r>
              <a:rPr lang="en-US" sz="2000" dirty="0">
                <a:ea typeface="Calibri" charset="0"/>
                <a:cs typeface="Calibri" charset="0"/>
              </a:rPr>
              <a:t>&gt;1200 species</a:t>
            </a:r>
          </a:p>
          <a:p>
            <a:pPr marL="0" indent="0">
              <a:spcAft>
                <a:spcPts val="450"/>
              </a:spcAft>
              <a:buNone/>
            </a:pPr>
            <a:r>
              <a:rPr lang="en-US" sz="2000" dirty="0">
                <a:ea typeface="Calibri" charset="0"/>
                <a:cs typeface="Calibri" charset="0"/>
              </a:rPr>
              <a:t>250,000 images from </a:t>
            </a:r>
            <a:r>
              <a:rPr lang="en-US" sz="2000" dirty="0" err="1">
                <a:ea typeface="Calibri" charset="0"/>
                <a:cs typeface="Calibri" charset="0"/>
              </a:rPr>
              <a:t>iDigBio</a:t>
            </a:r>
            <a:endParaRPr lang="en-US" sz="2000" dirty="0">
              <a:ea typeface="Calibri" charset="0"/>
              <a:cs typeface="Calibri" charset="0"/>
            </a:endParaRPr>
          </a:p>
          <a:p>
            <a:pPr marL="0" indent="0">
              <a:spcAft>
                <a:spcPts val="450"/>
              </a:spcAft>
              <a:buNone/>
            </a:pPr>
            <a:r>
              <a:rPr lang="en-US" sz="2000" dirty="0">
                <a:ea typeface="Calibri" charset="0"/>
                <a:cs typeface="Calibri" charset="0"/>
              </a:rPr>
              <a:t>90% accuracy</a:t>
            </a:r>
          </a:p>
          <a:p>
            <a:pPr marL="0" indent="0">
              <a:spcAft>
                <a:spcPts val="450"/>
              </a:spcAft>
              <a:buNone/>
            </a:pPr>
            <a:endParaRPr lang="en-US" sz="2000" dirty="0">
              <a:ea typeface="Calibri" charset="0"/>
              <a:cs typeface="Calibri" charset="0"/>
            </a:endParaRPr>
          </a:p>
        </p:txBody>
      </p:sp>
      <p:pic>
        <p:nvPicPr>
          <p:cNvPr id="14" name="Picture 13">
            <a:extLst>
              <a:ext uri="{FF2B5EF4-FFF2-40B4-BE49-F238E27FC236}">
                <a16:creationId xmlns:a16="http://schemas.microsoft.com/office/drawing/2014/main" id="{5DEAD9D7-6DDC-FD4D-B318-4581CD6671D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25885" y="2541576"/>
            <a:ext cx="3418115" cy="2343346"/>
          </a:xfrm>
          <a:prstGeom prst="rect">
            <a:avLst/>
          </a:prstGeom>
        </p:spPr>
      </p:pic>
      <p:sp>
        <p:nvSpPr>
          <p:cNvPr id="15" name="TextBox 14">
            <a:extLst>
              <a:ext uri="{FF2B5EF4-FFF2-40B4-BE49-F238E27FC236}">
                <a16:creationId xmlns:a16="http://schemas.microsoft.com/office/drawing/2014/main" id="{7C0C1111-ECC7-E44D-9CE0-2B76A306E375}"/>
              </a:ext>
            </a:extLst>
          </p:cNvPr>
          <p:cNvSpPr txBox="1"/>
          <p:nvPr/>
        </p:nvSpPr>
        <p:spPr>
          <a:xfrm>
            <a:off x="6532516" y="4830907"/>
            <a:ext cx="2611484" cy="369332"/>
          </a:xfrm>
          <a:prstGeom prst="rect">
            <a:avLst/>
          </a:prstGeom>
          <a:noFill/>
        </p:spPr>
        <p:txBody>
          <a:bodyPr wrap="none" rtlCol="0">
            <a:spAutoFit/>
          </a:bodyPr>
          <a:lstStyle/>
          <a:p>
            <a:r>
              <a:rPr lang="en-US" dirty="0"/>
              <a:t>Carranza-Rojas et al. 2017</a:t>
            </a:r>
          </a:p>
        </p:txBody>
      </p:sp>
      <p:pic>
        <p:nvPicPr>
          <p:cNvPr id="16" name="Picture 15">
            <a:extLst>
              <a:ext uri="{FF2B5EF4-FFF2-40B4-BE49-F238E27FC236}">
                <a16:creationId xmlns:a16="http://schemas.microsoft.com/office/drawing/2014/main" id="{92882050-9C66-1D4C-985C-CC62F848A29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2401" y="2575547"/>
            <a:ext cx="3513871" cy="2309375"/>
          </a:xfrm>
          <a:prstGeom prst="rect">
            <a:avLst/>
          </a:prstGeom>
        </p:spPr>
      </p:pic>
      <p:pic>
        <p:nvPicPr>
          <p:cNvPr id="17" name="Picture 16">
            <a:extLst>
              <a:ext uri="{FF2B5EF4-FFF2-40B4-BE49-F238E27FC236}">
                <a16:creationId xmlns:a16="http://schemas.microsoft.com/office/drawing/2014/main" id="{8B0410D0-4FB6-EA4C-9F9D-4E7FC7A2872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72557" y="952502"/>
            <a:ext cx="2494115" cy="1458423"/>
          </a:xfrm>
          <a:prstGeom prst="rect">
            <a:avLst/>
          </a:prstGeom>
        </p:spPr>
      </p:pic>
    </p:spTree>
    <p:extLst>
      <p:ext uri="{BB962C8B-B14F-4D97-AF65-F5344CB8AC3E}">
        <p14:creationId xmlns:p14="http://schemas.microsoft.com/office/powerpoint/2010/main" val="357769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5143502"/>
          </a:xfrm>
          <a:prstGeom prst="rect">
            <a:avLst/>
          </a:prstGeom>
        </p:spPr>
      </p:pic>
      <p:sp>
        <p:nvSpPr>
          <p:cNvPr id="6" name="Subtitle 5"/>
          <p:cNvSpPr>
            <a:spLocks noGrp="1"/>
          </p:cNvSpPr>
          <p:nvPr>
            <p:ph type="subTitle" idx="1"/>
          </p:nvPr>
        </p:nvSpPr>
        <p:spPr>
          <a:xfrm>
            <a:off x="892629" y="2571750"/>
            <a:ext cx="7282542" cy="931367"/>
          </a:xfrm>
        </p:spPr>
        <p:txBody>
          <a:bodyPr>
            <a:noAutofit/>
          </a:bodyPr>
          <a:lstStyle/>
          <a:p>
            <a:r>
              <a:rPr lang="en-US" sz="2800" b="1" dirty="0">
                <a:solidFill>
                  <a:schemeClr val="bg1"/>
                </a:solidFill>
                <a:latin typeface="Trebuchet MS" charset="0"/>
                <a:ea typeface="Trebuchet MS" charset="0"/>
                <a:cs typeface="Trebuchet MS" charset="0"/>
              </a:rPr>
              <a:t>Phenology:</a:t>
            </a:r>
            <a:r>
              <a:rPr lang="en-US" sz="2800" b="1" dirty="0">
                <a:solidFill>
                  <a:schemeClr val="bg1"/>
                </a:solidFill>
              </a:rPr>
              <a:t> </a:t>
            </a:r>
          </a:p>
          <a:p>
            <a:r>
              <a:rPr lang="en-US" sz="2800" b="1" dirty="0">
                <a:solidFill>
                  <a:schemeClr val="bg1"/>
                </a:solidFill>
              </a:rPr>
              <a:t>key seasonal changes in plants and animals from year to year—such as flowering, emergence of insects, and migration of birds—marker of climate change</a:t>
            </a:r>
            <a:endParaRPr lang="en-US" sz="28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05810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1"/>
            <a:ext cx="6858000" cy="766763"/>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p:cNvCxnSpPr>
            <a:cxnSpLocks/>
          </p:cNvCxnSpPr>
          <p:nvPr/>
        </p:nvCxnSpPr>
        <p:spPr>
          <a:xfrm>
            <a:off x="-27432" y="862609"/>
            <a:ext cx="9171432"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5953"/>
            <a:ext cx="9144000" cy="766763"/>
          </a:xfrm>
          <a:solidFill>
            <a:srgbClr val="02B2B2"/>
          </a:solidFill>
          <a:ln>
            <a:solidFill>
              <a:srgbClr val="02B2B2"/>
            </a:solidFill>
          </a:ln>
        </p:spPr>
        <p:txBody>
          <a:bodyPr>
            <a:noAutofit/>
          </a:bodyPr>
          <a:lstStyle/>
          <a:p>
            <a:r>
              <a:rPr lang="en-US" sz="2800" dirty="0">
                <a:solidFill>
                  <a:schemeClr val="bg1"/>
                </a:solidFill>
                <a:latin typeface="+mn-lt"/>
              </a:rPr>
              <a:t>Phenology</a:t>
            </a:r>
            <a:r>
              <a:rPr lang="en-US" sz="2700" dirty="0">
                <a:solidFill>
                  <a:schemeClr val="bg1"/>
                </a:solidFill>
                <a:latin typeface="+mn-lt"/>
              </a:rPr>
              <a:t>:  Bud Burst, Flowering, Fruiting </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9250" y="3105091"/>
            <a:ext cx="2571750" cy="1600037"/>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2550" y="1087755"/>
            <a:ext cx="2146300" cy="160972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17400" y="1087756"/>
            <a:ext cx="1697550" cy="2599616"/>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29250" y="1087755"/>
            <a:ext cx="2411016" cy="1808262"/>
          </a:xfrm>
          <a:prstGeom prst="rect">
            <a:avLst/>
          </a:prstGeom>
        </p:spPr>
      </p:pic>
      <p:sp>
        <p:nvSpPr>
          <p:cNvPr id="11" name="TextBox 10"/>
          <p:cNvSpPr txBox="1"/>
          <p:nvPr/>
        </p:nvSpPr>
        <p:spPr>
          <a:xfrm>
            <a:off x="1206500" y="4686300"/>
            <a:ext cx="3836499" cy="300082"/>
          </a:xfrm>
          <a:prstGeom prst="rect">
            <a:avLst/>
          </a:prstGeom>
          <a:noFill/>
        </p:spPr>
        <p:txBody>
          <a:bodyPr wrap="none" rtlCol="0">
            <a:spAutoFit/>
          </a:bodyPr>
          <a:lstStyle/>
          <a:p>
            <a:r>
              <a:rPr lang="en-US" sz="1350" dirty="0"/>
              <a:t>NPN, </a:t>
            </a:r>
            <a:r>
              <a:rPr lang="en-US" sz="1350" dirty="0">
                <a:hlinkClick r:id="rId6"/>
              </a:rPr>
              <a:t>www.sbs.utexas.edu</a:t>
            </a:r>
            <a:r>
              <a:rPr lang="en-US" sz="1350" dirty="0"/>
              <a:t>, </a:t>
            </a:r>
            <a:r>
              <a:rPr lang="en-US" sz="1350" dirty="0">
                <a:hlinkClick r:id="rId7"/>
              </a:rPr>
              <a:t>www.sites.psu.edu</a:t>
            </a:r>
            <a:r>
              <a:rPr lang="en-US" sz="1350" dirty="0"/>
              <a:t> </a:t>
            </a:r>
          </a:p>
        </p:txBody>
      </p:sp>
      <p:pic>
        <p:nvPicPr>
          <p:cNvPr id="12" name="Picture 1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52550" y="2867502"/>
            <a:ext cx="2146300" cy="1561433"/>
          </a:xfrm>
          <a:prstGeom prst="rect">
            <a:avLst/>
          </a:prstGeom>
        </p:spPr>
      </p:pic>
    </p:spTree>
    <p:extLst>
      <p:ext uri="{BB962C8B-B14F-4D97-AF65-F5344CB8AC3E}">
        <p14:creationId xmlns:p14="http://schemas.microsoft.com/office/powerpoint/2010/main" val="37483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51"/>
            <a:ext cx="9125199" cy="783280"/>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2B2B2"/>
              </a:solidFill>
            </a:endParaRPr>
          </a:p>
        </p:txBody>
      </p:sp>
      <p:cxnSp>
        <p:nvCxnSpPr>
          <p:cNvPr id="6" name="Straight Connector 5"/>
          <p:cNvCxnSpPr>
            <a:cxnSpLocks/>
          </p:cNvCxnSpPr>
          <p:nvPr/>
        </p:nvCxnSpPr>
        <p:spPr>
          <a:xfrm>
            <a:off x="0" y="873586"/>
            <a:ext cx="9125199" cy="4946"/>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7574" y="1960295"/>
            <a:ext cx="2274780" cy="1109067"/>
          </a:xfrm>
          <a:prstGeom prst="rect">
            <a:avLst/>
          </a:prstGeom>
        </p:spPr>
      </p:pic>
      <p:sp>
        <p:nvSpPr>
          <p:cNvPr id="9" name="Rectangle 8"/>
          <p:cNvSpPr/>
          <p:nvPr/>
        </p:nvSpPr>
        <p:spPr>
          <a:xfrm>
            <a:off x="5032297" y="4622518"/>
            <a:ext cx="4111703" cy="338554"/>
          </a:xfrm>
          <a:prstGeom prst="rect">
            <a:avLst/>
          </a:prstGeom>
        </p:spPr>
        <p:txBody>
          <a:bodyPr wrap="none">
            <a:spAutoFit/>
          </a:bodyPr>
          <a:lstStyle/>
          <a:p>
            <a:r>
              <a:rPr lang="en-US" sz="1600" dirty="0"/>
              <a:t>http://</a:t>
            </a:r>
            <a:r>
              <a:rPr lang="en-US" sz="1600" dirty="0" err="1"/>
              <a:t>budburst.org</a:t>
            </a:r>
            <a:r>
              <a:rPr lang="en-US" sz="1600" dirty="0"/>
              <a:t>/</a:t>
            </a:r>
            <a:r>
              <a:rPr lang="en-US" sz="1600" dirty="0" err="1"/>
              <a:t>phenology_whyphenology</a:t>
            </a:r>
            <a:endParaRPr lang="en-US" sz="1600"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02944" y="1960295"/>
            <a:ext cx="1562087" cy="1169046"/>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79382" y="2238692"/>
            <a:ext cx="1859274" cy="1523405"/>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05549" y="3166208"/>
            <a:ext cx="1459482" cy="1462311"/>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13518" y="3166209"/>
            <a:ext cx="1338656" cy="1334296"/>
          </a:xfrm>
          <a:prstGeom prst="rect">
            <a:avLst/>
          </a:prstGeom>
        </p:spPr>
      </p:pic>
      <p:sp>
        <p:nvSpPr>
          <p:cNvPr id="14" name="Rectangle 13"/>
          <p:cNvSpPr/>
          <p:nvPr/>
        </p:nvSpPr>
        <p:spPr>
          <a:xfrm>
            <a:off x="5965031" y="4326832"/>
            <a:ext cx="2561983" cy="338554"/>
          </a:xfrm>
          <a:prstGeom prst="rect">
            <a:avLst/>
          </a:prstGeom>
        </p:spPr>
        <p:txBody>
          <a:bodyPr wrap="none">
            <a:spAutoFit/>
          </a:bodyPr>
          <a:lstStyle/>
          <a:p>
            <a:r>
              <a:rPr lang="en-US" sz="1600" dirty="0"/>
              <a:t>http://</a:t>
            </a:r>
            <a:r>
              <a:rPr lang="en-US" sz="1600" dirty="0" err="1"/>
              <a:t>pheno-mismatch.org</a:t>
            </a:r>
            <a:r>
              <a:rPr lang="en-US" sz="1600" dirty="0"/>
              <a:t>/</a:t>
            </a:r>
          </a:p>
        </p:txBody>
      </p:sp>
      <p:pic>
        <p:nvPicPr>
          <p:cNvPr id="15" name="Picture 14"/>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143001" y="3046684"/>
            <a:ext cx="1897613" cy="1509252"/>
          </a:xfrm>
          <a:prstGeom prst="rect">
            <a:avLst/>
          </a:prstGeom>
        </p:spPr>
      </p:pic>
      <p:sp>
        <p:nvSpPr>
          <p:cNvPr id="16" name="Rectangle 15"/>
          <p:cNvSpPr/>
          <p:nvPr/>
        </p:nvSpPr>
        <p:spPr>
          <a:xfrm>
            <a:off x="5965031" y="4033464"/>
            <a:ext cx="2018630" cy="338554"/>
          </a:xfrm>
          <a:prstGeom prst="rect">
            <a:avLst/>
          </a:prstGeom>
        </p:spPr>
        <p:txBody>
          <a:bodyPr wrap="none">
            <a:spAutoFit/>
          </a:bodyPr>
          <a:lstStyle/>
          <a:p>
            <a:r>
              <a:rPr lang="en-US" sz="1600" dirty="0" err="1"/>
              <a:t>Bartomeus</a:t>
            </a:r>
            <a:r>
              <a:rPr lang="en-US" sz="1600" dirty="0"/>
              <a:t> et al. 2011</a:t>
            </a:r>
          </a:p>
        </p:txBody>
      </p:sp>
      <p:sp>
        <p:nvSpPr>
          <p:cNvPr id="17" name="Title 1"/>
          <p:cNvSpPr>
            <a:spLocks noGrp="1"/>
          </p:cNvSpPr>
          <p:nvPr>
            <p:ph type="title"/>
          </p:nvPr>
        </p:nvSpPr>
        <p:spPr>
          <a:xfrm>
            <a:off x="0" y="-11440"/>
            <a:ext cx="8182224" cy="783280"/>
          </a:xfrm>
        </p:spPr>
        <p:txBody>
          <a:bodyPr>
            <a:noAutofit/>
          </a:bodyPr>
          <a:lstStyle/>
          <a:p>
            <a:br>
              <a:rPr lang="en-US" sz="2800" dirty="0">
                <a:solidFill>
                  <a:schemeClr val="bg1"/>
                </a:solidFill>
                <a:latin typeface="+mn-lt"/>
              </a:rPr>
            </a:br>
            <a:r>
              <a:rPr lang="en-US" sz="2800" dirty="0">
                <a:solidFill>
                  <a:schemeClr val="bg1"/>
                </a:solidFill>
                <a:latin typeface="+mn-lt"/>
              </a:rPr>
              <a:t>Phenology in Other Organisms  </a:t>
            </a:r>
            <a:br>
              <a:rPr lang="en-US" sz="2800" dirty="0">
                <a:solidFill>
                  <a:schemeClr val="bg1"/>
                </a:solidFill>
                <a:latin typeface="+mn-lt"/>
              </a:rPr>
            </a:br>
            <a:endParaRPr lang="en-US" sz="2800" dirty="0">
              <a:solidFill>
                <a:schemeClr val="bg1"/>
              </a:solidFill>
              <a:latin typeface="+mn-lt"/>
            </a:endParaRPr>
          </a:p>
        </p:txBody>
      </p:sp>
      <p:sp>
        <p:nvSpPr>
          <p:cNvPr id="2" name="TextBox 1"/>
          <p:cNvSpPr txBox="1"/>
          <p:nvPr/>
        </p:nvSpPr>
        <p:spPr>
          <a:xfrm>
            <a:off x="1097089" y="942377"/>
            <a:ext cx="6710170" cy="954107"/>
          </a:xfrm>
          <a:prstGeom prst="rect">
            <a:avLst/>
          </a:prstGeom>
          <a:noFill/>
        </p:spPr>
        <p:txBody>
          <a:bodyPr wrap="none" rtlCol="0">
            <a:spAutoFit/>
          </a:bodyPr>
          <a:lstStyle/>
          <a:p>
            <a:pPr algn="ctr"/>
            <a:r>
              <a:rPr lang="en-US" sz="2800" dirty="0"/>
              <a:t>Insect Emergence, Bird Nesting &amp; Migration, </a:t>
            </a:r>
          </a:p>
          <a:p>
            <a:pPr algn="ctr"/>
            <a:r>
              <a:rPr lang="en-US" sz="2800" dirty="0"/>
              <a:t>and </a:t>
            </a:r>
            <a:r>
              <a:rPr lang="en-US" sz="2800" dirty="0" err="1"/>
              <a:t>Phenological</a:t>
            </a:r>
            <a:r>
              <a:rPr lang="en-US" sz="2800" dirty="0"/>
              <a:t> Synchrony/Asynchrony</a:t>
            </a:r>
          </a:p>
        </p:txBody>
      </p:sp>
    </p:spTree>
    <p:extLst>
      <p:ext uri="{BB962C8B-B14F-4D97-AF65-F5344CB8AC3E}">
        <p14:creationId xmlns:p14="http://schemas.microsoft.com/office/powerpoint/2010/main" val="1263981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5EC7B-4C68-4D46-B618-8901B07D84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719" y="185738"/>
            <a:ext cx="2064544" cy="743798"/>
          </a:xfrm>
          <a:prstGeom prst="rect">
            <a:avLst/>
          </a:prstGeom>
        </p:spPr>
      </p:pic>
      <p:pic>
        <p:nvPicPr>
          <p:cNvPr id="5" name="Picture 4">
            <a:extLst>
              <a:ext uri="{FF2B5EF4-FFF2-40B4-BE49-F238E27FC236}">
                <a16:creationId xmlns:a16="http://schemas.microsoft.com/office/drawing/2014/main" id="{DAB42468-8636-D742-B717-AABD7F29C0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429" y="1290978"/>
            <a:ext cx="5370125" cy="29002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66889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5EC7B-4C68-4D46-B618-8901B07D84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719" y="185738"/>
            <a:ext cx="2064544" cy="743798"/>
          </a:xfrm>
          <a:prstGeom prst="rect">
            <a:avLst/>
          </a:prstGeom>
        </p:spPr>
      </p:pic>
      <p:pic>
        <p:nvPicPr>
          <p:cNvPr id="5" name="Picture 4">
            <a:extLst>
              <a:ext uri="{FF2B5EF4-FFF2-40B4-BE49-F238E27FC236}">
                <a16:creationId xmlns:a16="http://schemas.microsoft.com/office/drawing/2014/main" id="{DAB42468-8636-D742-B717-AABD7F29C0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429" y="1290978"/>
            <a:ext cx="5370125" cy="29002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3974744F-3331-E24C-890C-22B15A6829E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7320" y="1806795"/>
            <a:ext cx="5132253" cy="28740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242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0" y="839438"/>
            <a:ext cx="9144000" cy="12126"/>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11105"/>
            <a:ext cx="9144000" cy="766763"/>
          </a:xfrm>
          <a:solidFill>
            <a:srgbClr val="02B2B2"/>
          </a:solidFill>
        </p:spPr>
        <p:txBody>
          <a:bodyPr>
            <a:normAutofit/>
          </a:bodyPr>
          <a:lstStyle/>
          <a:p>
            <a:r>
              <a:rPr lang="en-US" sz="3200" dirty="0">
                <a:solidFill>
                  <a:schemeClr val="bg1"/>
                </a:solidFill>
                <a:latin typeface="+mn-lt"/>
              </a:rPr>
              <a:t>Museum Collections</a:t>
            </a:r>
          </a:p>
        </p:txBody>
      </p:sp>
      <p:pic>
        <p:nvPicPr>
          <p:cNvPr id="9"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09457" y="2362483"/>
            <a:ext cx="4006459" cy="26540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210" y="1064458"/>
            <a:ext cx="4221579" cy="23857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21361" y="3481506"/>
            <a:ext cx="3156591" cy="1569660"/>
          </a:xfrm>
          <a:prstGeom prst="rect">
            <a:avLst/>
          </a:prstGeom>
          <a:noFill/>
        </p:spPr>
        <p:txBody>
          <a:bodyPr wrap="square" rtlCol="0">
            <a:spAutoFit/>
          </a:bodyPr>
          <a:lstStyle/>
          <a:p>
            <a:pPr algn="ctr"/>
            <a:r>
              <a:rPr lang="en-US" sz="2400" dirty="0">
                <a:solidFill>
                  <a:prstClr val="black"/>
                </a:solidFill>
                <a:latin typeface="Calibri"/>
              </a:rPr>
              <a:t>1-2 billion specimens </a:t>
            </a:r>
          </a:p>
          <a:p>
            <a:pPr algn="ctr"/>
            <a:r>
              <a:rPr lang="en-US" sz="2400" dirty="0">
                <a:solidFill>
                  <a:prstClr val="black"/>
                </a:solidFill>
                <a:latin typeface="Calibri"/>
              </a:rPr>
              <a:t>in the US</a:t>
            </a:r>
          </a:p>
          <a:p>
            <a:pPr algn="ctr"/>
            <a:r>
              <a:rPr lang="en-US" sz="2400" dirty="0">
                <a:solidFill>
                  <a:prstClr val="black"/>
                </a:solidFill>
                <a:latin typeface="Calibri"/>
              </a:rPr>
              <a:t>3-4 billion specimens worldwide</a:t>
            </a:r>
          </a:p>
        </p:txBody>
      </p:sp>
      <p:sp>
        <p:nvSpPr>
          <p:cNvPr id="14" name="TextBox 13"/>
          <p:cNvSpPr txBox="1"/>
          <p:nvPr/>
        </p:nvSpPr>
        <p:spPr>
          <a:xfrm>
            <a:off x="5187629" y="1162154"/>
            <a:ext cx="3156591" cy="1200329"/>
          </a:xfrm>
          <a:prstGeom prst="rect">
            <a:avLst/>
          </a:prstGeom>
          <a:noFill/>
        </p:spPr>
        <p:txBody>
          <a:bodyPr wrap="square" rtlCol="0">
            <a:spAutoFit/>
          </a:bodyPr>
          <a:lstStyle/>
          <a:p>
            <a:pPr algn="ctr"/>
            <a:r>
              <a:rPr lang="en-US" sz="2400" dirty="0">
                <a:solidFill>
                  <a:prstClr val="black"/>
                </a:solidFill>
                <a:latin typeface="Calibri"/>
              </a:rPr>
              <a:t>~1,600 natural history collections</a:t>
            </a:r>
          </a:p>
          <a:p>
            <a:pPr algn="ctr"/>
            <a:r>
              <a:rPr lang="en-US" sz="2400" dirty="0">
                <a:solidFill>
                  <a:prstClr val="black"/>
                </a:solidFill>
                <a:latin typeface="Calibri"/>
              </a:rPr>
              <a:t>in the US</a:t>
            </a:r>
          </a:p>
        </p:txBody>
      </p:sp>
      <p:sp>
        <p:nvSpPr>
          <p:cNvPr id="2" name="TextBox 1"/>
          <p:cNvSpPr txBox="1"/>
          <p:nvPr/>
        </p:nvSpPr>
        <p:spPr>
          <a:xfrm>
            <a:off x="3564217" y="4749335"/>
            <a:ext cx="1345240" cy="369332"/>
          </a:xfrm>
          <a:prstGeom prst="rect">
            <a:avLst/>
          </a:prstGeom>
          <a:noFill/>
        </p:spPr>
        <p:txBody>
          <a:bodyPr wrap="none" rtlCol="0">
            <a:spAutoFit/>
          </a:bodyPr>
          <a:lstStyle/>
          <a:p>
            <a:r>
              <a:rPr lang="en-US" dirty="0"/>
              <a:t>Smithsonian</a:t>
            </a:r>
          </a:p>
        </p:txBody>
      </p:sp>
    </p:spTree>
    <p:extLst>
      <p:ext uri="{BB962C8B-B14F-4D97-AF65-F5344CB8AC3E}">
        <p14:creationId xmlns:p14="http://schemas.microsoft.com/office/powerpoint/2010/main" val="2085713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5EC7B-4C68-4D46-B618-8901B07D84B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6719" y="185738"/>
            <a:ext cx="2064544" cy="743798"/>
          </a:xfrm>
          <a:prstGeom prst="rect">
            <a:avLst/>
          </a:prstGeom>
        </p:spPr>
      </p:pic>
      <p:pic>
        <p:nvPicPr>
          <p:cNvPr id="5" name="Picture 4">
            <a:extLst>
              <a:ext uri="{FF2B5EF4-FFF2-40B4-BE49-F238E27FC236}">
                <a16:creationId xmlns:a16="http://schemas.microsoft.com/office/drawing/2014/main" id="{DAB42468-8636-D742-B717-AABD7F29C0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429" y="1290978"/>
            <a:ext cx="5370125" cy="29002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4" name="Picture 3">
            <a:extLst>
              <a:ext uri="{FF2B5EF4-FFF2-40B4-BE49-F238E27FC236}">
                <a16:creationId xmlns:a16="http://schemas.microsoft.com/office/drawing/2014/main" id="{3974744F-3331-E24C-890C-22B15A6829E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37320" y="1806795"/>
            <a:ext cx="5132253" cy="28740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9F309B80-95E7-3F46-B5F6-4DEB1A1F7F61}"/>
              </a:ext>
            </a:extLst>
          </p:cNvPr>
          <p:cNvSpPr txBox="1"/>
          <p:nvPr/>
        </p:nvSpPr>
        <p:spPr>
          <a:xfrm>
            <a:off x="6854676" y="199816"/>
            <a:ext cx="2036007" cy="830997"/>
          </a:xfrm>
          <a:prstGeom prst="rect">
            <a:avLst/>
          </a:prstGeom>
          <a:noFill/>
        </p:spPr>
        <p:txBody>
          <a:bodyPr wrap="none" rtlCol="0">
            <a:spAutoFit/>
          </a:bodyPr>
          <a:lstStyle/>
          <a:p>
            <a:r>
              <a:rPr lang="en-US" sz="2400" dirty="0"/>
              <a:t>40 years</a:t>
            </a:r>
          </a:p>
          <a:p>
            <a:r>
              <a:rPr lang="en-US" sz="2400" dirty="0"/>
              <a:t>limited species</a:t>
            </a:r>
          </a:p>
        </p:txBody>
      </p:sp>
    </p:spTree>
    <p:extLst>
      <p:ext uri="{BB962C8B-B14F-4D97-AF65-F5344CB8AC3E}">
        <p14:creationId xmlns:p14="http://schemas.microsoft.com/office/powerpoint/2010/main" val="2897311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1208738">
            <a:off x="5983209" y="839379"/>
            <a:ext cx="2498602" cy="3601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2396" y="519274"/>
            <a:ext cx="2931488" cy="3455730"/>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086107">
            <a:off x="769845" y="993790"/>
            <a:ext cx="2616409" cy="3450135"/>
          </a:xfrm>
          <a:prstGeom prst="rect">
            <a:avLst/>
          </a:prstGeom>
        </p:spPr>
      </p:pic>
    </p:spTree>
    <p:extLst>
      <p:ext uri="{BB962C8B-B14F-4D97-AF65-F5344CB8AC3E}">
        <p14:creationId xmlns:p14="http://schemas.microsoft.com/office/powerpoint/2010/main" val="369737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1"/>
            <a:ext cx="6858000" cy="766763"/>
          </a:xfrm>
          <a:prstGeom prst="rect">
            <a:avLst/>
          </a:prstGeom>
          <a:solidFill>
            <a:srgbClr val="CDE8BB"/>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 name="Straight Connector 5"/>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33939"/>
            <a:ext cx="9144000" cy="806656"/>
          </a:xfrm>
          <a:solidFill>
            <a:srgbClr val="02B2B2"/>
          </a:solidFill>
          <a:ln>
            <a:solidFill>
              <a:srgbClr val="02B2B2"/>
            </a:solidFill>
          </a:ln>
        </p:spPr>
        <p:txBody>
          <a:bodyPr>
            <a:normAutofit/>
          </a:bodyPr>
          <a:lstStyle/>
          <a:p>
            <a:r>
              <a:rPr lang="en-US" sz="2800" dirty="0" err="1">
                <a:solidFill>
                  <a:schemeClr val="bg1"/>
                </a:solidFill>
                <a:latin typeface="+mn-lt"/>
              </a:rPr>
              <a:t>Phenological</a:t>
            </a:r>
            <a:r>
              <a:rPr lang="en-US" sz="2800" dirty="0">
                <a:solidFill>
                  <a:schemeClr val="bg1"/>
                </a:solidFill>
                <a:latin typeface="+mn-lt"/>
              </a:rPr>
              <a:t> Data from Labels and Images</a:t>
            </a:r>
          </a:p>
        </p:txBody>
      </p:sp>
      <p:sp>
        <p:nvSpPr>
          <p:cNvPr id="5" name="Content Placeholder 4"/>
          <p:cNvSpPr>
            <a:spLocks noGrp="1"/>
          </p:cNvSpPr>
          <p:nvPr>
            <p:ph idx="1"/>
          </p:nvPr>
        </p:nvSpPr>
        <p:spPr>
          <a:xfrm>
            <a:off x="1275373" y="960541"/>
            <a:ext cx="6646923" cy="3263504"/>
          </a:xfrm>
        </p:spPr>
        <p:txBody>
          <a:bodyPr>
            <a:normAutofit/>
          </a:bodyPr>
          <a:lstStyle/>
          <a:p>
            <a:pPr marL="0" indent="0">
              <a:buNone/>
            </a:pPr>
            <a:r>
              <a:rPr lang="en-US" sz="2100" dirty="0" err="1"/>
              <a:t>Phenological</a:t>
            </a:r>
            <a:r>
              <a:rPr lang="en-US" sz="2100" dirty="0"/>
              <a:t> data </a:t>
            </a:r>
            <a:r>
              <a:rPr lang="mr-IN" sz="2100" dirty="0"/>
              <a:t>–</a:t>
            </a:r>
            <a:r>
              <a:rPr lang="en-US" sz="2100" dirty="0"/>
              <a:t> as described in label notes</a:t>
            </a:r>
          </a:p>
          <a:p>
            <a:pPr marL="0" indent="0">
              <a:buNone/>
            </a:pPr>
            <a:r>
              <a:rPr lang="en-US" sz="2100" dirty="0"/>
              <a:t>					“tree in full fruit</a:t>
            </a:r>
            <a:r>
              <a:rPr lang="mr-IN" sz="2100" dirty="0"/>
              <a:t>…</a:t>
            </a:r>
            <a:r>
              <a:rPr lang="en-US" sz="2100" dirty="0"/>
              <a:t>”</a:t>
            </a:r>
          </a:p>
          <a:p>
            <a:pPr marL="0" indent="0">
              <a:buNone/>
            </a:pPr>
            <a:endParaRPr lang="en-US" sz="2100" dirty="0"/>
          </a:p>
          <a:p>
            <a:pPr marL="0" indent="0">
              <a:buNone/>
            </a:pPr>
            <a:r>
              <a:rPr lang="en-US" sz="2100" dirty="0"/>
              <a:t>					   or from image itself:</a:t>
            </a:r>
          </a:p>
        </p:txBody>
      </p:sp>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5373" y="1435713"/>
            <a:ext cx="2525261" cy="2976858"/>
          </a:xfrm>
          <a:prstGeom prst="rect">
            <a:avLst/>
          </a:prstGeom>
        </p:spPr>
      </p:pic>
      <p:sp>
        <p:nvSpPr>
          <p:cNvPr id="12" name="Oval 11"/>
          <p:cNvSpPr/>
          <p:nvPr/>
        </p:nvSpPr>
        <p:spPr>
          <a:xfrm>
            <a:off x="2740307" y="3837008"/>
            <a:ext cx="1128532" cy="2604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 name="Straight Arrow Connector 13"/>
          <p:cNvCxnSpPr>
            <a:cxnSpLocks/>
            <a:stCxn id="12" idx="6"/>
          </p:cNvCxnSpPr>
          <p:nvPr/>
        </p:nvCxnSpPr>
        <p:spPr>
          <a:xfrm flipV="1">
            <a:off x="3868839" y="1676400"/>
            <a:ext cx="995363" cy="22908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3331" y="3171275"/>
            <a:ext cx="3947669" cy="1852326"/>
          </a:xfrm>
          <a:prstGeom prst="rect">
            <a:avLst/>
          </a:prstGeom>
        </p:spPr>
      </p:pic>
      <p:cxnSp>
        <p:nvCxnSpPr>
          <p:cNvPr id="18" name="Straight Arrow Connector 17"/>
          <p:cNvCxnSpPr/>
          <p:nvPr/>
        </p:nvCxnSpPr>
        <p:spPr>
          <a:xfrm flipH="1">
            <a:off x="2740308" y="2417731"/>
            <a:ext cx="2239700" cy="8636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7671" y="2417731"/>
            <a:ext cx="214301" cy="7089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25540" y="2721733"/>
            <a:ext cx="1496756" cy="507831"/>
          </a:xfrm>
          <a:prstGeom prst="rect">
            <a:avLst/>
          </a:prstGeom>
          <a:noFill/>
        </p:spPr>
        <p:txBody>
          <a:bodyPr wrap="none" rtlCol="0">
            <a:spAutoFit/>
          </a:bodyPr>
          <a:lstStyle/>
          <a:p>
            <a:r>
              <a:rPr lang="en-US" sz="1350" dirty="0" err="1"/>
              <a:t>CrowdCurio</a:t>
            </a:r>
            <a:r>
              <a:rPr lang="en-US" sz="1350" dirty="0"/>
              <a:t>, in</a:t>
            </a:r>
          </a:p>
          <a:p>
            <a:r>
              <a:rPr lang="en-US" sz="1350" dirty="0"/>
              <a:t>Willis et al. 2017</a:t>
            </a:r>
          </a:p>
        </p:txBody>
      </p:sp>
    </p:spTree>
    <p:extLst>
      <p:ext uri="{BB962C8B-B14F-4D97-AF65-F5344CB8AC3E}">
        <p14:creationId xmlns:p14="http://schemas.microsoft.com/office/powerpoint/2010/main" val="4157508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l="48937" t="7111" r="13102" b="68000"/>
          <a:stretch/>
        </p:blipFill>
        <p:spPr>
          <a:xfrm>
            <a:off x="156444" y="754811"/>
            <a:ext cx="5058136" cy="4291752"/>
          </a:xfrm>
          <a:prstGeom prst="rect">
            <a:avLst/>
          </a:prstGeom>
        </p:spPr>
      </p:pic>
      <p:sp>
        <p:nvSpPr>
          <p:cNvPr id="9" name="TextBox 8"/>
          <p:cNvSpPr txBox="1"/>
          <p:nvPr/>
        </p:nvSpPr>
        <p:spPr>
          <a:xfrm>
            <a:off x="1866601" y="2214170"/>
            <a:ext cx="2110899" cy="830997"/>
          </a:xfrm>
          <a:prstGeom prst="rect">
            <a:avLst/>
          </a:prstGeom>
          <a:noFill/>
        </p:spPr>
        <p:txBody>
          <a:bodyPr wrap="none" rtlCol="0">
            <a:spAutoFit/>
          </a:bodyPr>
          <a:lstStyle/>
          <a:p>
            <a:r>
              <a:rPr lang="en-US" sz="2400" b="1" dirty="0">
                <a:solidFill>
                  <a:srgbClr val="00B050"/>
                </a:solidFill>
              </a:rPr>
              <a:t>Fertility</a:t>
            </a:r>
          </a:p>
          <a:p>
            <a:r>
              <a:rPr lang="en-US" sz="2400" b="1" dirty="0">
                <a:solidFill>
                  <a:srgbClr val="00B050"/>
                </a:solidFill>
              </a:rPr>
              <a:t>96.3% accurate</a:t>
            </a:r>
          </a:p>
        </p:txBody>
      </p:sp>
      <p:sp>
        <p:nvSpPr>
          <p:cNvPr id="12" name="TextBox 11"/>
          <p:cNvSpPr txBox="1"/>
          <p:nvPr/>
        </p:nvSpPr>
        <p:spPr>
          <a:xfrm>
            <a:off x="5141840" y="1674795"/>
            <a:ext cx="3693512" cy="1569660"/>
          </a:xfrm>
          <a:prstGeom prst="rect">
            <a:avLst/>
          </a:prstGeom>
          <a:noFill/>
        </p:spPr>
        <p:txBody>
          <a:bodyPr wrap="none" rtlCol="0">
            <a:spAutoFit/>
          </a:bodyPr>
          <a:lstStyle/>
          <a:p>
            <a:r>
              <a:rPr lang="en-US" sz="2400" b="1" dirty="0">
                <a:solidFill>
                  <a:srgbClr val="02B2B2"/>
                </a:solidFill>
              </a:rPr>
              <a:t>Deep learning annotation</a:t>
            </a:r>
          </a:p>
          <a:p>
            <a:r>
              <a:rPr lang="en-US" sz="2400" b="1" dirty="0">
                <a:solidFill>
                  <a:srgbClr val="02B2B2"/>
                </a:solidFill>
              </a:rPr>
              <a:t>3 herbarium data sets:</a:t>
            </a:r>
          </a:p>
          <a:p>
            <a:r>
              <a:rPr lang="en-US" sz="2400" b="1" dirty="0">
                <a:solidFill>
                  <a:srgbClr val="02B2B2"/>
                </a:solidFill>
              </a:rPr>
              <a:t>   163,233 specimens</a:t>
            </a:r>
          </a:p>
          <a:p>
            <a:r>
              <a:rPr lang="en-US" sz="2400" b="1" dirty="0">
                <a:solidFill>
                  <a:srgbClr val="02B2B2"/>
                </a:solidFill>
              </a:rPr>
              <a:t>   7782 species, 236 families</a:t>
            </a:r>
          </a:p>
        </p:txBody>
      </p:sp>
      <p:sp>
        <p:nvSpPr>
          <p:cNvPr id="13" name="TextBox 12">
            <a:extLst>
              <a:ext uri="{FF2B5EF4-FFF2-40B4-BE49-F238E27FC236}">
                <a16:creationId xmlns:a16="http://schemas.microsoft.com/office/drawing/2014/main" id="{C67A7800-AEB5-7A4F-A606-B82AE84E664D}"/>
              </a:ext>
            </a:extLst>
          </p:cNvPr>
          <p:cNvSpPr txBox="1"/>
          <p:nvPr/>
        </p:nvSpPr>
        <p:spPr>
          <a:xfrm>
            <a:off x="0" y="4774168"/>
            <a:ext cx="1866601" cy="369332"/>
          </a:xfrm>
          <a:prstGeom prst="rect">
            <a:avLst/>
          </a:prstGeom>
          <a:noFill/>
        </p:spPr>
        <p:txBody>
          <a:bodyPr wrap="none" rtlCol="0">
            <a:spAutoFit/>
          </a:bodyPr>
          <a:lstStyle/>
          <a:p>
            <a:r>
              <a:rPr lang="en-US" dirty="0" err="1"/>
              <a:t>Lorieul</a:t>
            </a:r>
            <a:r>
              <a:rPr lang="en-US" dirty="0"/>
              <a:t> et al. 2019</a:t>
            </a:r>
            <a:endParaRPr lang="en-US" i="1" dirty="0"/>
          </a:p>
        </p:txBody>
      </p:sp>
      <p:sp>
        <p:nvSpPr>
          <p:cNvPr id="15" name="Rectangle 14">
            <a:extLst>
              <a:ext uri="{FF2B5EF4-FFF2-40B4-BE49-F238E27FC236}">
                <a16:creationId xmlns:a16="http://schemas.microsoft.com/office/drawing/2014/main" id="{514FC9C2-4C0A-BF4F-B995-D3EBEF129082}"/>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cxnSp>
        <p:nvCxnSpPr>
          <p:cNvPr id="16" name="Straight Connector 15">
            <a:extLst>
              <a:ext uri="{FF2B5EF4-FFF2-40B4-BE49-F238E27FC236}">
                <a16:creationId xmlns:a16="http://schemas.microsoft.com/office/drawing/2014/main" id="{46468EBB-18E2-F942-94B3-E180B3E4FBE9}"/>
              </a:ext>
            </a:extLst>
          </p:cNvPr>
          <p:cNvCxnSpPr>
            <a:cxnSpLocks/>
          </p:cNvCxnSpPr>
          <p:nvPr/>
        </p:nvCxnSpPr>
        <p:spPr>
          <a:xfrm>
            <a:off x="0" y="870892"/>
            <a:ext cx="9144000" cy="6871"/>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CE342E79-7C1E-D64F-9325-8F1C847F867C}"/>
              </a:ext>
            </a:extLst>
          </p:cNvPr>
          <p:cNvSpPr txBox="1">
            <a:spLocks/>
          </p:cNvSpPr>
          <p:nvPr/>
        </p:nvSpPr>
        <p:spPr>
          <a:xfrm>
            <a:off x="0" y="168166"/>
            <a:ext cx="6697266" cy="586644"/>
          </a:xfrm>
          <a:prstGeom prst="rect">
            <a:avLst/>
          </a:prstGeom>
          <a:solidFill>
            <a:srgbClr val="02B2B2"/>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solidFill>
                <a:latin typeface="+mn-lt"/>
              </a:rPr>
              <a:t>Machine Learning and Phenology</a:t>
            </a:r>
          </a:p>
        </p:txBody>
      </p:sp>
    </p:spTree>
    <p:extLst>
      <p:ext uri="{BB962C8B-B14F-4D97-AF65-F5344CB8AC3E}">
        <p14:creationId xmlns:p14="http://schemas.microsoft.com/office/powerpoint/2010/main" val="66927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67A7800-AEB5-7A4F-A606-B82AE84E664D}"/>
              </a:ext>
            </a:extLst>
          </p:cNvPr>
          <p:cNvSpPr txBox="1"/>
          <p:nvPr/>
        </p:nvSpPr>
        <p:spPr>
          <a:xfrm>
            <a:off x="0" y="4774168"/>
            <a:ext cx="1866601" cy="369332"/>
          </a:xfrm>
          <a:prstGeom prst="rect">
            <a:avLst/>
          </a:prstGeom>
          <a:noFill/>
        </p:spPr>
        <p:txBody>
          <a:bodyPr wrap="none" rtlCol="0">
            <a:spAutoFit/>
          </a:bodyPr>
          <a:lstStyle/>
          <a:p>
            <a:r>
              <a:rPr lang="en-US" dirty="0" err="1"/>
              <a:t>Lorieul</a:t>
            </a:r>
            <a:r>
              <a:rPr lang="en-US" dirty="0"/>
              <a:t> et al. 2019</a:t>
            </a:r>
            <a:endParaRPr lang="en-US" i="1" dirty="0"/>
          </a:p>
        </p:txBody>
      </p:sp>
      <p:sp>
        <p:nvSpPr>
          <p:cNvPr id="8" name="Title 1">
            <a:extLst>
              <a:ext uri="{FF2B5EF4-FFF2-40B4-BE49-F238E27FC236}">
                <a16:creationId xmlns:a16="http://schemas.microsoft.com/office/drawing/2014/main" id="{A9ED38F4-9219-2E45-94FD-BE390DF35084}"/>
              </a:ext>
            </a:extLst>
          </p:cNvPr>
          <p:cNvSpPr txBox="1">
            <a:spLocks/>
          </p:cNvSpPr>
          <p:nvPr/>
        </p:nvSpPr>
        <p:spPr>
          <a:xfrm>
            <a:off x="1143000" y="5953"/>
            <a:ext cx="5915025" cy="766763"/>
          </a:xfrm>
          <a:prstGeom prst="rect">
            <a:avLst/>
          </a:prstGeom>
          <a:solidFill>
            <a:srgbClr val="CDE8BB"/>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700">
                <a:latin typeface="+mn-lt"/>
              </a:rPr>
              <a:t>Machine Learning:  Plant ID</a:t>
            </a:r>
            <a:endParaRPr lang="en-US" sz="2700" dirty="0">
              <a:latin typeface="+mn-lt"/>
            </a:endParaRPr>
          </a:p>
        </p:txBody>
      </p:sp>
      <p:sp>
        <p:nvSpPr>
          <p:cNvPr id="10" name="Rectangle 9">
            <a:extLst>
              <a:ext uri="{FF2B5EF4-FFF2-40B4-BE49-F238E27FC236}">
                <a16:creationId xmlns:a16="http://schemas.microsoft.com/office/drawing/2014/main" id="{A18DA2D7-9B27-8045-AED8-E9552ACFA269}"/>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cxnSp>
        <p:nvCxnSpPr>
          <p:cNvPr id="11" name="Straight Connector 10">
            <a:extLst>
              <a:ext uri="{FF2B5EF4-FFF2-40B4-BE49-F238E27FC236}">
                <a16:creationId xmlns:a16="http://schemas.microsoft.com/office/drawing/2014/main" id="{3258B094-9CB2-8148-9CAB-7F776370263A}"/>
              </a:ext>
            </a:extLst>
          </p:cNvPr>
          <p:cNvCxnSpPr>
            <a:cxnSpLocks/>
          </p:cNvCxnSpPr>
          <p:nvPr/>
        </p:nvCxnSpPr>
        <p:spPr>
          <a:xfrm>
            <a:off x="0" y="870892"/>
            <a:ext cx="9144000" cy="6871"/>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BBF0D1FC-3E52-CF41-81FA-BC0720B54A8C}"/>
              </a:ext>
            </a:extLst>
          </p:cNvPr>
          <p:cNvSpPr txBox="1">
            <a:spLocks/>
          </p:cNvSpPr>
          <p:nvPr/>
        </p:nvSpPr>
        <p:spPr>
          <a:xfrm>
            <a:off x="0" y="168166"/>
            <a:ext cx="6697266" cy="586644"/>
          </a:xfrm>
          <a:prstGeom prst="rect">
            <a:avLst/>
          </a:prstGeom>
          <a:solidFill>
            <a:srgbClr val="02B2B2"/>
          </a:solidFill>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dirty="0">
                <a:solidFill>
                  <a:schemeClr val="bg1"/>
                </a:solidFill>
                <a:latin typeface="+mn-lt"/>
              </a:rPr>
              <a:t>Machine Learning and Phenology</a:t>
            </a:r>
          </a:p>
        </p:txBody>
      </p:sp>
      <p:pic>
        <p:nvPicPr>
          <p:cNvPr id="15" name="Picture 14">
            <a:extLst>
              <a:ext uri="{FF2B5EF4-FFF2-40B4-BE49-F238E27FC236}">
                <a16:creationId xmlns:a16="http://schemas.microsoft.com/office/drawing/2014/main" id="{9DE3B350-2786-2A48-B4EA-AEC12ABBBDA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2126" t="9110" r="12527" b="64889"/>
          <a:stretch/>
        </p:blipFill>
        <p:spPr>
          <a:xfrm>
            <a:off x="326683" y="1153860"/>
            <a:ext cx="8479860" cy="3786808"/>
          </a:xfrm>
          <a:prstGeom prst="rect">
            <a:avLst/>
          </a:prstGeom>
        </p:spPr>
      </p:pic>
      <p:sp>
        <p:nvSpPr>
          <p:cNvPr id="16" name="TextBox 15">
            <a:extLst>
              <a:ext uri="{FF2B5EF4-FFF2-40B4-BE49-F238E27FC236}">
                <a16:creationId xmlns:a16="http://schemas.microsoft.com/office/drawing/2014/main" id="{0CB9A7D2-F782-6B4E-AAE2-5AC90D84B0A2}"/>
              </a:ext>
            </a:extLst>
          </p:cNvPr>
          <p:cNvSpPr txBox="1"/>
          <p:nvPr/>
        </p:nvSpPr>
        <p:spPr>
          <a:xfrm>
            <a:off x="1751817" y="2391168"/>
            <a:ext cx="2409489" cy="646331"/>
          </a:xfrm>
          <a:prstGeom prst="rect">
            <a:avLst/>
          </a:prstGeom>
          <a:noFill/>
        </p:spPr>
        <p:txBody>
          <a:bodyPr wrap="square" rtlCol="0">
            <a:spAutoFit/>
          </a:bodyPr>
          <a:lstStyle/>
          <a:p>
            <a:r>
              <a:rPr lang="en-US" b="1" dirty="0">
                <a:solidFill>
                  <a:srgbClr val="00B050"/>
                </a:solidFill>
              </a:rPr>
              <a:t>Flowers</a:t>
            </a:r>
          </a:p>
          <a:p>
            <a:r>
              <a:rPr lang="en-US" b="1" dirty="0">
                <a:solidFill>
                  <a:srgbClr val="00B050"/>
                </a:solidFill>
              </a:rPr>
              <a:t>83.9% accurate</a:t>
            </a:r>
          </a:p>
        </p:txBody>
      </p:sp>
      <p:sp>
        <p:nvSpPr>
          <p:cNvPr id="17" name="TextBox 16">
            <a:extLst>
              <a:ext uri="{FF2B5EF4-FFF2-40B4-BE49-F238E27FC236}">
                <a16:creationId xmlns:a16="http://schemas.microsoft.com/office/drawing/2014/main" id="{E90FA45B-118B-274F-BE12-2A82DC2EC8AE}"/>
              </a:ext>
            </a:extLst>
          </p:cNvPr>
          <p:cNvSpPr txBox="1"/>
          <p:nvPr/>
        </p:nvSpPr>
        <p:spPr>
          <a:xfrm>
            <a:off x="6397054" y="2391168"/>
            <a:ext cx="2409489" cy="646331"/>
          </a:xfrm>
          <a:prstGeom prst="rect">
            <a:avLst/>
          </a:prstGeom>
          <a:noFill/>
        </p:spPr>
        <p:txBody>
          <a:bodyPr wrap="square" rtlCol="0">
            <a:spAutoFit/>
          </a:bodyPr>
          <a:lstStyle/>
          <a:p>
            <a:r>
              <a:rPr lang="en-US" b="1" dirty="0">
                <a:solidFill>
                  <a:srgbClr val="00B050"/>
                </a:solidFill>
              </a:rPr>
              <a:t>Fruits</a:t>
            </a:r>
          </a:p>
          <a:p>
            <a:r>
              <a:rPr lang="en-US" b="1" dirty="0">
                <a:solidFill>
                  <a:srgbClr val="00B050"/>
                </a:solidFill>
              </a:rPr>
              <a:t>81.3% accurate</a:t>
            </a:r>
          </a:p>
        </p:txBody>
      </p:sp>
    </p:spTree>
    <p:extLst>
      <p:ext uri="{BB962C8B-B14F-4D97-AF65-F5344CB8AC3E}">
        <p14:creationId xmlns:p14="http://schemas.microsoft.com/office/powerpoint/2010/main" val="1359543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png">
            <a:extLst>
              <a:ext uri="{FF2B5EF4-FFF2-40B4-BE49-F238E27FC236}">
                <a16:creationId xmlns:a16="http://schemas.microsoft.com/office/drawing/2014/main" id="{54199468-106C-734F-931B-4E2F6FDB9A32}"/>
              </a:ext>
            </a:extLst>
          </p:cNvPr>
          <p:cNvPicPr/>
          <p:nvPr/>
        </p:nvPicPr>
        <p:blipFill>
          <a:blip r:embed="rId2" cstate="email">
            <a:extLst>
              <a:ext uri="{28A0092B-C50C-407E-A947-70E740481C1C}">
                <a14:useLocalDpi xmlns:a14="http://schemas.microsoft.com/office/drawing/2010/main"/>
              </a:ext>
            </a:extLst>
          </a:blip>
          <a:srcRect/>
          <a:stretch>
            <a:fillRect/>
          </a:stretch>
        </p:blipFill>
        <p:spPr>
          <a:xfrm>
            <a:off x="775745" y="1073677"/>
            <a:ext cx="7519169" cy="3356809"/>
          </a:xfrm>
          <a:prstGeom prst="rect">
            <a:avLst/>
          </a:prstGeom>
          <a:ln/>
        </p:spPr>
      </p:pic>
      <p:sp>
        <p:nvSpPr>
          <p:cNvPr id="3" name="TextBox 2">
            <a:extLst>
              <a:ext uri="{FF2B5EF4-FFF2-40B4-BE49-F238E27FC236}">
                <a16:creationId xmlns:a16="http://schemas.microsoft.com/office/drawing/2014/main" id="{E1A7E232-D930-7841-A32C-8D8E6D6E9778}"/>
              </a:ext>
            </a:extLst>
          </p:cNvPr>
          <p:cNvSpPr txBox="1"/>
          <p:nvPr/>
        </p:nvSpPr>
        <p:spPr>
          <a:xfrm>
            <a:off x="7170575" y="4774168"/>
            <a:ext cx="1973425" cy="369332"/>
          </a:xfrm>
          <a:prstGeom prst="rect">
            <a:avLst/>
          </a:prstGeom>
          <a:noFill/>
        </p:spPr>
        <p:txBody>
          <a:bodyPr wrap="none" rtlCol="0">
            <a:spAutoFit/>
          </a:bodyPr>
          <a:lstStyle/>
          <a:p>
            <a:r>
              <a:rPr lang="en-US" dirty="0"/>
              <a:t>Pearson et al. 2020</a:t>
            </a:r>
            <a:endParaRPr lang="en-US" i="1" dirty="0"/>
          </a:p>
        </p:txBody>
      </p:sp>
      <p:cxnSp>
        <p:nvCxnSpPr>
          <p:cNvPr id="9" name="Straight Connector 8">
            <a:extLst>
              <a:ext uri="{FF2B5EF4-FFF2-40B4-BE49-F238E27FC236}">
                <a16:creationId xmlns:a16="http://schemas.microsoft.com/office/drawing/2014/main" id="{1B68160C-C77A-8441-94E4-4E99160AB359}"/>
              </a:ext>
            </a:extLst>
          </p:cNvPr>
          <p:cNvCxnSpPr>
            <a:cxnSpLocks/>
          </p:cNvCxnSpPr>
          <p:nvPr/>
        </p:nvCxnSpPr>
        <p:spPr>
          <a:xfrm>
            <a:off x="0" y="862608"/>
            <a:ext cx="9144000"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DB66AEF-23CE-F849-A6EF-B3362E1F39F9}"/>
              </a:ext>
            </a:extLst>
          </p:cNvPr>
          <p:cNvSpPr txBox="1">
            <a:spLocks/>
          </p:cNvSpPr>
          <p:nvPr/>
        </p:nvSpPr>
        <p:spPr>
          <a:xfrm>
            <a:off x="0" y="1"/>
            <a:ext cx="9144000" cy="772716"/>
          </a:xfrm>
          <a:prstGeom prst="rect">
            <a:avLst/>
          </a:prstGeom>
          <a:solidFill>
            <a:srgbClr val="02B2B2"/>
          </a:solidFill>
          <a:ln>
            <a:solidFill>
              <a:srgbClr val="02B2B2"/>
            </a:solidFill>
          </a:ln>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2700" dirty="0">
              <a:latin typeface="+mn-lt"/>
            </a:endParaRPr>
          </a:p>
        </p:txBody>
      </p:sp>
      <p:sp>
        <p:nvSpPr>
          <p:cNvPr id="12" name="TextBox 11">
            <a:extLst>
              <a:ext uri="{FF2B5EF4-FFF2-40B4-BE49-F238E27FC236}">
                <a16:creationId xmlns:a16="http://schemas.microsoft.com/office/drawing/2014/main" id="{9137C1A4-FB5C-2D41-B324-75B9D321ED5A}"/>
              </a:ext>
            </a:extLst>
          </p:cNvPr>
          <p:cNvSpPr txBox="1"/>
          <p:nvPr/>
        </p:nvSpPr>
        <p:spPr>
          <a:xfrm>
            <a:off x="0" y="134318"/>
            <a:ext cx="9144000" cy="523220"/>
          </a:xfrm>
          <a:prstGeom prst="rect">
            <a:avLst/>
          </a:prstGeom>
          <a:solidFill>
            <a:srgbClr val="02B2B2"/>
          </a:solidFill>
          <a:ln>
            <a:solidFill>
              <a:srgbClr val="02B2B2"/>
            </a:solidFill>
          </a:ln>
        </p:spPr>
        <p:txBody>
          <a:bodyPr wrap="square" rtlCol="0">
            <a:spAutoFit/>
          </a:bodyPr>
          <a:lstStyle/>
          <a:p>
            <a:r>
              <a:rPr lang="en-US" sz="2800" dirty="0">
                <a:solidFill>
                  <a:schemeClr val="bg1"/>
                </a:solidFill>
              </a:rPr>
              <a:t>Segmentation Masks Delimit Reproductive Structures </a:t>
            </a:r>
          </a:p>
        </p:txBody>
      </p:sp>
    </p:spTree>
    <p:extLst>
      <p:ext uri="{BB962C8B-B14F-4D97-AF65-F5344CB8AC3E}">
        <p14:creationId xmlns:p14="http://schemas.microsoft.com/office/powerpoint/2010/main" val="149800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D50BF18-C054-004A-929D-29D2B8EC0F20}"/>
              </a:ext>
            </a:extLst>
          </p:cNvPr>
          <p:cNvPicPr>
            <a:picLocks noChangeAspect="1"/>
          </p:cNvPicPr>
          <p:nvPr/>
        </p:nvPicPr>
        <p:blipFill>
          <a:blip r:embed="rId2"/>
          <a:stretch>
            <a:fillRect/>
          </a:stretch>
        </p:blipFill>
        <p:spPr>
          <a:xfrm>
            <a:off x="869326" y="1074203"/>
            <a:ext cx="2628734" cy="3406625"/>
          </a:xfrm>
          <a:prstGeom prst="rect">
            <a:avLst/>
          </a:prstGeom>
        </p:spPr>
      </p:pic>
      <p:sp>
        <p:nvSpPr>
          <p:cNvPr id="16" name="Content Placeholder 2">
            <a:extLst>
              <a:ext uri="{FF2B5EF4-FFF2-40B4-BE49-F238E27FC236}">
                <a16:creationId xmlns:a16="http://schemas.microsoft.com/office/drawing/2014/main" id="{E875A49E-CD09-6D49-A779-BB56EE97C65D}"/>
              </a:ext>
            </a:extLst>
          </p:cNvPr>
          <p:cNvSpPr txBox="1">
            <a:spLocks/>
          </p:cNvSpPr>
          <p:nvPr/>
        </p:nvSpPr>
        <p:spPr>
          <a:xfrm>
            <a:off x="3603171" y="1088192"/>
            <a:ext cx="5464629" cy="264416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t>June: Herbarium Specimen Images</a:t>
            </a:r>
          </a:p>
          <a:p>
            <a:pPr lvl="1"/>
            <a:r>
              <a:rPr lang="en-US" sz="2000" dirty="0"/>
              <a:t>Phenology (2)</a:t>
            </a:r>
          </a:p>
          <a:p>
            <a:pPr lvl="1"/>
            <a:r>
              <a:rPr lang="en-US" sz="2000" dirty="0"/>
              <a:t>Morphology</a:t>
            </a:r>
          </a:p>
          <a:p>
            <a:pPr lvl="1"/>
            <a:r>
              <a:rPr lang="en-US" sz="2000" dirty="0"/>
              <a:t>Herbivory</a:t>
            </a:r>
          </a:p>
          <a:p>
            <a:pPr lvl="1"/>
            <a:r>
              <a:rPr lang="en-US" sz="2000" dirty="0"/>
              <a:t>Species Identification (2)</a:t>
            </a:r>
          </a:p>
          <a:p>
            <a:pPr lvl="1"/>
            <a:r>
              <a:rPr lang="en-US" sz="2000" dirty="0"/>
              <a:t>Software: Leaf Detection</a:t>
            </a:r>
          </a:p>
          <a:p>
            <a:pPr lvl="1"/>
            <a:r>
              <a:rPr lang="en-US" sz="2000" dirty="0"/>
              <a:t>Software: Leaf Recognition and Measurement</a:t>
            </a:r>
          </a:p>
          <a:p>
            <a:pPr lvl="1"/>
            <a:endParaRPr lang="en-US" sz="1350" dirty="0"/>
          </a:p>
          <a:p>
            <a:pPr marL="0" indent="0">
              <a:buNone/>
            </a:pPr>
            <a:endParaRPr lang="en-US" sz="1575" dirty="0"/>
          </a:p>
        </p:txBody>
      </p:sp>
      <p:sp>
        <p:nvSpPr>
          <p:cNvPr id="17" name="TextBox 16">
            <a:extLst>
              <a:ext uri="{FF2B5EF4-FFF2-40B4-BE49-F238E27FC236}">
                <a16:creationId xmlns:a16="http://schemas.microsoft.com/office/drawing/2014/main" id="{00A6F12E-509A-884A-BBF7-61C0EE09B66D}"/>
              </a:ext>
            </a:extLst>
          </p:cNvPr>
          <p:cNvSpPr txBox="1"/>
          <p:nvPr/>
        </p:nvSpPr>
        <p:spPr>
          <a:xfrm>
            <a:off x="3717302" y="4157663"/>
            <a:ext cx="4741747" cy="369332"/>
          </a:xfrm>
          <a:prstGeom prst="rect">
            <a:avLst/>
          </a:prstGeom>
          <a:noFill/>
        </p:spPr>
        <p:txBody>
          <a:bodyPr wrap="none" rtlCol="0">
            <a:spAutoFit/>
          </a:bodyPr>
          <a:lstStyle/>
          <a:p>
            <a:r>
              <a:rPr lang="en-US" dirty="0"/>
              <a:t>Edited by P. Soltis, G. Nelson, A. </a:t>
            </a:r>
            <a:r>
              <a:rPr lang="en-US" dirty="0" err="1"/>
              <a:t>Zare</a:t>
            </a:r>
            <a:r>
              <a:rPr lang="en-US" dirty="0"/>
              <a:t>, E. Meineke</a:t>
            </a:r>
          </a:p>
        </p:txBody>
      </p:sp>
      <p:sp>
        <p:nvSpPr>
          <p:cNvPr id="9" name="Rectangle 8">
            <a:extLst>
              <a:ext uri="{FF2B5EF4-FFF2-40B4-BE49-F238E27FC236}">
                <a16:creationId xmlns:a16="http://schemas.microsoft.com/office/drawing/2014/main" id="{A204E928-305B-A84E-A40F-ACF643D284E7}"/>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Machine Learning &amp; Plant Biology: </a:t>
            </a:r>
          </a:p>
          <a:p>
            <a:r>
              <a:rPr lang="en-US" sz="2800" dirty="0">
                <a:solidFill>
                  <a:schemeClr val="bg1"/>
                </a:solidFill>
              </a:rPr>
              <a:t>Special Issue of </a:t>
            </a:r>
            <a:r>
              <a:rPr lang="en-US" sz="2800" i="1" dirty="0">
                <a:solidFill>
                  <a:schemeClr val="bg1"/>
                </a:solidFill>
              </a:rPr>
              <a:t>APPS </a:t>
            </a:r>
            <a:r>
              <a:rPr lang="en-US" sz="2800" dirty="0">
                <a:solidFill>
                  <a:schemeClr val="bg1"/>
                </a:solidFill>
              </a:rPr>
              <a:t>(2020)</a:t>
            </a:r>
          </a:p>
        </p:txBody>
      </p:sp>
      <p:cxnSp>
        <p:nvCxnSpPr>
          <p:cNvPr id="12" name="Straight Connector 11">
            <a:extLst>
              <a:ext uri="{FF2B5EF4-FFF2-40B4-BE49-F238E27FC236}">
                <a16:creationId xmlns:a16="http://schemas.microsoft.com/office/drawing/2014/main" id="{F0CD2381-B2D5-A443-8BE2-3B406F09652C}"/>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81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04E928-305B-A84E-A40F-ACF643D284E7}"/>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Testing Deep Learning Models for Phenological Analysis</a:t>
            </a:r>
          </a:p>
        </p:txBody>
      </p:sp>
      <p:cxnSp>
        <p:nvCxnSpPr>
          <p:cNvPr id="12" name="Straight Connector 11">
            <a:extLst>
              <a:ext uri="{FF2B5EF4-FFF2-40B4-BE49-F238E27FC236}">
                <a16:creationId xmlns:a16="http://schemas.microsoft.com/office/drawing/2014/main" id="{F0CD2381-B2D5-A443-8BE2-3B406F09652C}"/>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7D21A20-DFCD-0D4B-8171-BFA8F05C60B0}"/>
              </a:ext>
            </a:extLst>
          </p:cNvPr>
          <p:cNvSpPr txBox="1"/>
          <p:nvPr/>
        </p:nvSpPr>
        <p:spPr>
          <a:xfrm>
            <a:off x="0" y="966493"/>
            <a:ext cx="5207000" cy="3662541"/>
          </a:xfrm>
          <a:prstGeom prst="rect">
            <a:avLst/>
          </a:prstGeom>
          <a:noFill/>
        </p:spPr>
        <p:txBody>
          <a:bodyPr wrap="square" rtlCol="0">
            <a:spAutoFit/>
          </a:bodyPr>
          <a:lstStyle/>
          <a:p>
            <a:pPr marL="342900" indent="-342900">
              <a:buFont typeface="Arial" panose="020B0604020202020204" pitchFamily="34" charset="0"/>
              <a:buChar char="•"/>
            </a:pPr>
            <a:r>
              <a:rPr lang="en-US" sz="2400" dirty="0"/>
              <a:t>Automate the detection, segmentation, classification of reproductive structures   </a:t>
            </a:r>
          </a:p>
          <a:p>
            <a:pPr marL="800100" lvl="1" indent="-342900">
              <a:buFont typeface="Arial" panose="020B0604020202020204" pitchFamily="34" charset="0"/>
              <a:buChar char="•"/>
            </a:pPr>
            <a:r>
              <a:rPr lang="en-US" sz="2000" dirty="0"/>
              <a:t>flower buds, flowers, immature fruits, and mature fruits</a:t>
            </a:r>
          </a:p>
          <a:p>
            <a:pPr marL="342900" indent="-342900">
              <a:buFont typeface="Arial" panose="020B0604020202020204" pitchFamily="34" charset="0"/>
              <a:buChar char="•"/>
            </a:pPr>
            <a:r>
              <a:rPr lang="en-US" sz="2400" i="1" dirty="0" err="1"/>
              <a:t>Streptanthus</a:t>
            </a:r>
            <a:r>
              <a:rPr lang="en-US" sz="2400" i="1" dirty="0"/>
              <a:t> </a:t>
            </a:r>
            <a:r>
              <a:rPr lang="en-US" sz="2400" i="1" dirty="0" err="1"/>
              <a:t>tortuosus</a:t>
            </a:r>
            <a:r>
              <a:rPr lang="en-US" sz="2400" dirty="0"/>
              <a:t> (Brassicaceae)</a:t>
            </a:r>
          </a:p>
          <a:p>
            <a:pPr marL="342900" indent="-342900">
              <a:buFont typeface="Arial" panose="020B0604020202020204" pitchFamily="34" charset="0"/>
              <a:buChar char="•"/>
            </a:pPr>
            <a:r>
              <a:rPr lang="en-US" sz="2400" dirty="0"/>
              <a:t>Training data: 21 digitized herbarium sheets, 1036 reproductive structures</a:t>
            </a:r>
          </a:p>
          <a:p>
            <a:pPr marL="342900" indent="-342900">
              <a:buFont typeface="Arial" panose="020B0604020202020204" pitchFamily="34" charset="0"/>
              <a:buChar char="•"/>
            </a:pPr>
            <a:r>
              <a:rPr lang="en-US" sz="2400" i="1" dirty="0"/>
              <a:t>mask R-CNN</a:t>
            </a:r>
            <a:r>
              <a:rPr lang="en-US" sz="2400" dirty="0"/>
              <a:t> (regional convolutional neural network)</a:t>
            </a:r>
          </a:p>
        </p:txBody>
      </p:sp>
      <p:pic>
        <p:nvPicPr>
          <p:cNvPr id="4" name="Picture 3">
            <a:extLst>
              <a:ext uri="{FF2B5EF4-FFF2-40B4-BE49-F238E27FC236}">
                <a16:creationId xmlns:a16="http://schemas.microsoft.com/office/drawing/2014/main" id="{8728506A-6120-8B43-944F-2DB6C4AFA10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35416" y="966493"/>
            <a:ext cx="2380080" cy="4177007"/>
          </a:xfrm>
          <a:prstGeom prst="rect">
            <a:avLst/>
          </a:prstGeom>
        </p:spPr>
      </p:pic>
      <p:sp>
        <p:nvSpPr>
          <p:cNvPr id="10" name="TextBox 9">
            <a:extLst>
              <a:ext uri="{FF2B5EF4-FFF2-40B4-BE49-F238E27FC236}">
                <a16:creationId xmlns:a16="http://schemas.microsoft.com/office/drawing/2014/main" id="{3A54C367-A523-564C-8A08-2C051D5D8F1F}"/>
              </a:ext>
            </a:extLst>
          </p:cNvPr>
          <p:cNvSpPr txBox="1"/>
          <p:nvPr/>
        </p:nvSpPr>
        <p:spPr>
          <a:xfrm>
            <a:off x="325275" y="4724879"/>
            <a:ext cx="1839350" cy="369332"/>
          </a:xfrm>
          <a:prstGeom prst="rect">
            <a:avLst/>
          </a:prstGeom>
          <a:noFill/>
        </p:spPr>
        <p:txBody>
          <a:bodyPr wrap="none" rtlCol="0">
            <a:spAutoFit/>
          </a:bodyPr>
          <a:lstStyle/>
          <a:p>
            <a:r>
              <a:rPr lang="en-US" dirty="0" err="1"/>
              <a:t>Goeau</a:t>
            </a:r>
            <a:r>
              <a:rPr lang="en-US" dirty="0"/>
              <a:t> et al. 2020</a:t>
            </a:r>
            <a:endParaRPr lang="en-US" i="1" dirty="0"/>
          </a:p>
        </p:txBody>
      </p:sp>
    </p:spTree>
    <p:extLst>
      <p:ext uri="{BB962C8B-B14F-4D97-AF65-F5344CB8AC3E}">
        <p14:creationId xmlns:p14="http://schemas.microsoft.com/office/powerpoint/2010/main" val="1419403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204E928-305B-A84E-A40F-ACF643D284E7}"/>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Testing Deep Learning Models for Phenological Analysis</a:t>
            </a:r>
          </a:p>
        </p:txBody>
      </p:sp>
      <p:cxnSp>
        <p:nvCxnSpPr>
          <p:cNvPr id="12" name="Straight Connector 11">
            <a:extLst>
              <a:ext uri="{FF2B5EF4-FFF2-40B4-BE49-F238E27FC236}">
                <a16:creationId xmlns:a16="http://schemas.microsoft.com/office/drawing/2014/main" id="{F0CD2381-B2D5-A443-8BE2-3B406F09652C}"/>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7D21A20-DFCD-0D4B-8171-BFA8F05C60B0}"/>
              </a:ext>
            </a:extLst>
          </p:cNvPr>
          <p:cNvSpPr txBox="1"/>
          <p:nvPr/>
        </p:nvSpPr>
        <p:spPr>
          <a:xfrm>
            <a:off x="0" y="966493"/>
            <a:ext cx="4660901" cy="3477875"/>
          </a:xfrm>
          <a:prstGeom prst="rect">
            <a:avLst/>
          </a:prstGeom>
          <a:noFill/>
        </p:spPr>
        <p:txBody>
          <a:bodyPr wrap="square" rtlCol="0">
            <a:spAutoFit/>
          </a:bodyPr>
          <a:lstStyle/>
          <a:p>
            <a:pPr marL="342900" indent="-342900">
              <a:buFont typeface="Arial" panose="020B0604020202020204" pitchFamily="34" charset="0"/>
              <a:buChar char="•"/>
            </a:pPr>
            <a:r>
              <a:rPr lang="en-US" sz="2400" dirty="0"/>
              <a:t>Performance of detection and segmentation varies significantly: </a:t>
            </a:r>
          </a:p>
          <a:p>
            <a:pPr marL="800100" lvl="1" indent="-342900">
              <a:buFont typeface="Arial" panose="020B0604020202020204" pitchFamily="34" charset="0"/>
              <a:buChar char="•"/>
            </a:pPr>
            <a:r>
              <a:rPr lang="en-US" sz="2000" dirty="0"/>
              <a:t>the type of annotations used for training </a:t>
            </a:r>
          </a:p>
          <a:p>
            <a:pPr marL="800100" lvl="1" indent="-342900">
              <a:buFont typeface="Arial" panose="020B0604020202020204" pitchFamily="34" charset="0"/>
              <a:buChar char="•"/>
            </a:pPr>
            <a:r>
              <a:rPr lang="en-US" sz="2000" dirty="0"/>
              <a:t>the type of reproductive structures </a:t>
            </a:r>
          </a:p>
          <a:p>
            <a:pPr marL="800100" lvl="1" indent="-342900">
              <a:buFont typeface="Arial" panose="020B0604020202020204" pitchFamily="34" charset="0"/>
              <a:buChar char="•"/>
            </a:pPr>
            <a:r>
              <a:rPr lang="en-US" sz="2000" dirty="0"/>
              <a:t>the size of the reproductive structures</a:t>
            </a:r>
          </a:p>
          <a:p>
            <a:pPr marL="342900" indent="-342900">
              <a:buFont typeface="Arial" panose="020B0604020202020204" pitchFamily="34" charset="0"/>
              <a:buChar char="•"/>
            </a:pPr>
            <a:r>
              <a:rPr lang="en-US" sz="2400" dirty="0"/>
              <a:t>Quite accurate estimates (77.9% of cases) of number of reproductive structures</a:t>
            </a:r>
          </a:p>
        </p:txBody>
      </p:sp>
      <p:pic>
        <p:nvPicPr>
          <p:cNvPr id="3" name="Picture 2">
            <a:extLst>
              <a:ext uri="{FF2B5EF4-FFF2-40B4-BE49-F238E27FC236}">
                <a16:creationId xmlns:a16="http://schemas.microsoft.com/office/drawing/2014/main" id="{27EA7335-1865-6E4F-8F60-FBC06873E2F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6799" y="966493"/>
            <a:ext cx="4173609" cy="4075407"/>
          </a:xfrm>
          <a:prstGeom prst="rect">
            <a:avLst/>
          </a:prstGeom>
        </p:spPr>
      </p:pic>
      <p:sp>
        <p:nvSpPr>
          <p:cNvPr id="6" name="TextBox 5">
            <a:extLst>
              <a:ext uri="{FF2B5EF4-FFF2-40B4-BE49-F238E27FC236}">
                <a16:creationId xmlns:a16="http://schemas.microsoft.com/office/drawing/2014/main" id="{4D77F151-6E54-3F43-8741-03DB798A0163}"/>
              </a:ext>
            </a:extLst>
          </p:cNvPr>
          <p:cNvSpPr txBox="1"/>
          <p:nvPr/>
        </p:nvSpPr>
        <p:spPr>
          <a:xfrm>
            <a:off x="325275" y="4724879"/>
            <a:ext cx="1839350" cy="369332"/>
          </a:xfrm>
          <a:prstGeom prst="rect">
            <a:avLst/>
          </a:prstGeom>
          <a:noFill/>
        </p:spPr>
        <p:txBody>
          <a:bodyPr wrap="none" rtlCol="0">
            <a:spAutoFit/>
          </a:bodyPr>
          <a:lstStyle/>
          <a:p>
            <a:r>
              <a:rPr lang="en-US" dirty="0" err="1"/>
              <a:t>Goeau</a:t>
            </a:r>
            <a:r>
              <a:rPr lang="en-US" dirty="0"/>
              <a:t> et al. 2020</a:t>
            </a:r>
            <a:endParaRPr lang="en-US" i="1" dirty="0"/>
          </a:p>
        </p:txBody>
      </p:sp>
    </p:spTree>
    <p:extLst>
      <p:ext uri="{BB962C8B-B14F-4D97-AF65-F5344CB8AC3E}">
        <p14:creationId xmlns:p14="http://schemas.microsoft.com/office/powerpoint/2010/main" val="722701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CC166BF8-B018-AE42-A5C6-CD6804082212}"/>
              </a:ext>
            </a:extLst>
          </p:cNvPr>
          <p:cNvSpPr txBox="1">
            <a:spLocks noChangeArrowheads="1"/>
          </p:cNvSpPr>
          <p:nvPr/>
        </p:nvSpPr>
        <p:spPr bwMode="auto">
          <a:xfrm>
            <a:off x="1328058" y="979884"/>
            <a:ext cx="6477000" cy="56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lstStyle>
            <a:lvl1pPr>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1pPr>
            <a:lvl2pPr>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2pPr>
            <a:lvl3pPr>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3pPr>
            <a:lvl4pPr>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4pPr>
            <a:lvl5pPr>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Lst>
              <a:defRPr sz="1400">
                <a:solidFill>
                  <a:srgbClr val="000000"/>
                </a:solidFill>
                <a:latin typeface="Arial" panose="020B0604020202020204" pitchFamily="34" charset="0"/>
                <a:ea typeface="ＭＳ Ｐゴシック" panose="020B0600070205080204" pitchFamily="34" charset="-128"/>
              </a:defRPr>
            </a:lvl9pPr>
          </a:lstStyle>
          <a:p>
            <a:r>
              <a:rPr lang="en-US" altLang="en-US" sz="1800" b="1" dirty="0" err="1"/>
              <a:t>LeafMachine</a:t>
            </a:r>
            <a:r>
              <a:rPr lang="en-US" altLang="en-US" sz="1800" dirty="0"/>
              <a:t>: Using machine learning to automate leaf trait extraction from digitized herbarium specimens</a:t>
            </a:r>
          </a:p>
        </p:txBody>
      </p:sp>
      <p:pic>
        <p:nvPicPr>
          <p:cNvPr id="3" name="Picture 4">
            <a:extLst>
              <a:ext uri="{FF2B5EF4-FFF2-40B4-BE49-F238E27FC236}">
                <a16:creationId xmlns:a16="http://schemas.microsoft.com/office/drawing/2014/main" id="{3967F44D-14C9-3140-A332-4BC15FD2B31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24417" y="1655009"/>
            <a:ext cx="6006469" cy="33921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E4CE49A0-F41C-AB4F-B88B-5A4BD932E3A8}"/>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Machine Learning and Leaf Analysis</a:t>
            </a:r>
          </a:p>
        </p:txBody>
      </p:sp>
      <p:cxnSp>
        <p:nvCxnSpPr>
          <p:cNvPr id="5" name="Straight Connector 4">
            <a:extLst>
              <a:ext uri="{FF2B5EF4-FFF2-40B4-BE49-F238E27FC236}">
                <a16:creationId xmlns:a16="http://schemas.microsoft.com/office/drawing/2014/main" id="{541F70A1-419B-AD48-9C50-7E7E9C260EF4}"/>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7F0904-839D-144F-84EC-95A2C140FA29}"/>
              </a:ext>
            </a:extLst>
          </p:cNvPr>
          <p:cNvSpPr txBox="1"/>
          <p:nvPr/>
        </p:nvSpPr>
        <p:spPr>
          <a:xfrm>
            <a:off x="0" y="4820335"/>
            <a:ext cx="1940211" cy="369332"/>
          </a:xfrm>
          <a:prstGeom prst="rect">
            <a:avLst/>
          </a:prstGeom>
          <a:noFill/>
        </p:spPr>
        <p:txBody>
          <a:bodyPr wrap="none" rtlCol="0">
            <a:spAutoFit/>
          </a:bodyPr>
          <a:lstStyle/>
          <a:p>
            <a:r>
              <a:rPr lang="en-US" dirty="0"/>
              <a:t>Weaver et al. 2020</a:t>
            </a:r>
            <a:endParaRPr lang="en-US" i="1" dirty="0"/>
          </a:p>
        </p:txBody>
      </p:sp>
    </p:spTree>
    <p:extLst>
      <p:ext uri="{BB962C8B-B14F-4D97-AF65-F5344CB8AC3E}">
        <p14:creationId xmlns:p14="http://schemas.microsoft.com/office/powerpoint/2010/main" val="351580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innea"/>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51048" y="1003752"/>
            <a:ext cx="2594895" cy="355520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Linneaus---young_thumb"/>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0628" y="979935"/>
            <a:ext cx="2578115" cy="3927724"/>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3548743" y="4660207"/>
            <a:ext cx="3180999" cy="369332"/>
          </a:xfrm>
          <a:prstGeom prst="rect">
            <a:avLst/>
          </a:prstGeom>
          <a:noFill/>
        </p:spPr>
        <p:txBody>
          <a:bodyPr wrap="none" rtlCol="0">
            <a:spAutoFit/>
          </a:bodyPr>
          <a:lstStyle/>
          <a:p>
            <a:r>
              <a:rPr lang="en-US" dirty="0">
                <a:solidFill>
                  <a:prstClr val="black"/>
                </a:solidFill>
              </a:rPr>
              <a:t>Carl </a:t>
            </a:r>
            <a:r>
              <a:rPr lang="en-US" dirty="0" err="1">
                <a:solidFill>
                  <a:prstClr val="black"/>
                </a:solidFill>
              </a:rPr>
              <a:t>Linné</a:t>
            </a:r>
            <a:r>
              <a:rPr lang="en-US" dirty="0">
                <a:solidFill>
                  <a:prstClr val="black"/>
                </a:solidFill>
              </a:rPr>
              <a:t>, aka </a:t>
            </a:r>
            <a:r>
              <a:rPr lang="en-US" dirty="0" err="1">
                <a:solidFill>
                  <a:prstClr val="black"/>
                </a:solidFill>
              </a:rPr>
              <a:t>Carolus</a:t>
            </a:r>
            <a:r>
              <a:rPr lang="en-US" dirty="0">
                <a:solidFill>
                  <a:prstClr val="black"/>
                </a:solidFill>
              </a:rPr>
              <a:t> Linnaeus</a:t>
            </a:r>
          </a:p>
        </p:txBody>
      </p:sp>
      <p:sp>
        <p:nvSpPr>
          <p:cNvPr id="11" name="TextBox 10"/>
          <p:cNvSpPr txBox="1"/>
          <p:nvPr/>
        </p:nvSpPr>
        <p:spPr>
          <a:xfrm>
            <a:off x="7145943" y="4258871"/>
            <a:ext cx="2014206" cy="369332"/>
          </a:xfrm>
          <a:prstGeom prst="rect">
            <a:avLst/>
          </a:prstGeom>
          <a:noFill/>
        </p:spPr>
        <p:txBody>
          <a:bodyPr wrap="none" rtlCol="0">
            <a:spAutoFit/>
          </a:bodyPr>
          <a:lstStyle/>
          <a:p>
            <a:r>
              <a:rPr lang="en-US" i="1" dirty="0" err="1">
                <a:solidFill>
                  <a:prstClr val="black"/>
                </a:solidFill>
              </a:rPr>
              <a:t>Linnea</a:t>
            </a:r>
            <a:r>
              <a:rPr lang="en-US" dirty="0">
                <a:solidFill>
                  <a:prstClr val="black"/>
                </a:solidFill>
              </a:rPr>
              <a:t> (twinflower)</a:t>
            </a:r>
          </a:p>
        </p:txBody>
      </p:sp>
      <p:cxnSp>
        <p:nvCxnSpPr>
          <p:cNvPr id="12" name="Straight Connector 11">
            <a:extLst>
              <a:ext uri="{FF2B5EF4-FFF2-40B4-BE49-F238E27FC236}">
                <a16:creationId xmlns:a16="http://schemas.microsoft.com/office/drawing/2014/main" id="{78D58CC1-3FCE-8240-BED1-B28360E2DC8F}"/>
              </a:ext>
            </a:extLst>
          </p:cNvPr>
          <p:cNvCxnSpPr>
            <a:cxnSpLocks/>
          </p:cNvCxnSpPr>
          <p:nvPr/>
        </p:nvCxnSpPr>
        <p:spPr>
          <a:xfrm flipV="1">
            <a:off x="-10886" y="835137"/>
            <a:ext cx="9154886" cy="11908"/>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3063A35-A6E0-AF43-8DF0-AA0E6978DDF8}"/>
              </a:ext>
            </a:extLst>
          </p:cNvPr>
          <p:cNvSpPr>
            <a:spLocks noGrp="1"/>
          </p:cNvSpPr>
          <p:nvPr>
            <p:ph type="title"/>
          </p:nvPr>
        </p:nvSpPr>
        <p:spPr>
          <a:xfrm>
            <a:off x="0" y="-11105"/>
            <a:ext cx="9144000" cy="766763"/>
          </a:xfrm>
          <a:solidFill>
            <a:srgbClr val="02B2B2"/>
          </a:solidFill>
          <a:ln>
            <a:solidFill>
              <a:srgbClr val="02B2B2"/>
            </a:solidFill>
          </a:ln>
        </p:spPr>
        <p:txBody>
          <a:bodyPr>
            <a:normAutofit/>
          </a:bodyPr>
          <a:lstStyle/>
          <a:p>
            <a:r>
              <a:rPr lang="en-US" sz="3200" dirty="0">
                <a:solidFill>
                  <a:schemeClr val="bg1"/>
                </a:solidFill>
                <a:latin typeface="+mn-lt"/>
              </a:rPr>
              <a:t>Systematics and Taxonomy</a:t>
            </a:r>
          </a:p>
        </p:txBody>
      </p:sp>
    </p:spTree>
    <p:extLst>
      <p:ext uri="{BB962C8B-B14F-4D97-AF65-F5344CB8AC3E}">
        <p14:creationId xmlns:p14="http://schemas.microsoft.com/office/powerpoint/2010/main" val="81096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F3384F-9463-F344-B820-0C0CE8BF606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9708" y="976386"/>
            <a:ext cx="4367303" cy="3466281"/>
          </a:xfrm>
          <a:prstGeom prst="rect">
            <a:avLst/>
          </a:prstGeom>
        </p:spPr>
      </p:pic>
      <p:pic>
        <p:nvPicPr>
          <p:cNvPr id="16" name="Picture 15">
            <a:extLst>
              <a:ext uri="{FF2B5EF4-FFF2-40B4-BE49-F238E27FC236}">
                <a16:creationId xmlns:a16="http://schemas.microsoft.com/office/drawing/2014/main" id="{3ACAB2F5-2609-BF4F-8DAF-F1B90CC8D4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10704" y="1066801"/>
            <a:ext cx="4059267" cy="3133726"/>
          </a:xfrm>
          <a:prstGeom prst="rect">
            <a:avLst/>
          </a:prstGeom>
        </p:spPr>
      </p:pic>
      <p:sp>
        <p:nvSpPr>
          <p:cNvPr id="17" name="TextBox 16">
            <a:extLst>
              <a:ext uri="{FF2B5EF4-FFF2-40B4-BE49-F238E27FC236}">
                <a16:creationId xmlns:a16="http://schemas.microsoft.com/office/drawing/2014/main" id="{D7297397-8288-1C44-A845-A6D58D83C946}"/>
              </a:ext>
            </a:extLst>
          </p:cNvPr>
          <p:cNvSpPr txBox="1"/>
          <p:nvPr/>
        </p:nvSpPr>
        <p:spPr>
          <a:xfrm>
            <a:off x="76201" y="4820335"/>
            <a:ext cx="1793568" cy="369332"/>
          </a:xfrm>
          <a:prstGeom prst="rect">
            <a:avLst/>
          </a:prstGeom>
          <a:noFill/>
        </p:spPr>
        <p:txBody>
          <a:bodyPr wrap="none" rtlCol="0">
            <a:spAutoFit/>
          </a:bodyPr>
          <a:lstStyle/>
          <a:p>
            <a:r>
              <a:rPr lang="en-US" dirty="0"/>
              <a:t>White et al. 2020</a:t>
            </a:r>
            <a:endParaRPr lang="en-US" i="1" dirty="0"/>
          </a:p>
        </p:txBody>
      </p:sp>
      <p:sp>
        <p:nvSpPr>
          <p:cNvPr id="2" name="TextBox 1">
            <a:extLst>
              <a:ext uri="{FF2B5EF4-FFF2-40B4-BE49-F238E27FC236}">
                <a16:creationId xmlns:a16="http://schemas.microsoft.com/office/drawing/2014/main" id="{F404C971-F094-F34D-90E1-ADF26687236C}"/>
              </a:ext>
            </a:extLst>
          </p:cNvPr>
          <p:cNvSpPr txBox="1"/>
          <p:nvPr/>
        </p:nvSpPr>
        <p:spPr>
          <a:xfrm>
            <a:off x="4728260" y="4142586"/>
            <a:ext cx="886781" cy="369332"/>
          </a:xfrm>
          <a:prstGeom prst="rect">
            <a:avLst/>
          </a:prstGeom>
          <a:noFill/>
        </p:spPr>
        <p:txBody>
          <a:bodyPr wrap="none" rtlCol="0">
            <a:spAutoFit/>
          </a:bodyPr>
          <a:lstStyle/>
          <a:p>
            <a:r>
              <a:rPr lang="en-US" dirty="0"/>
              <a:t>original</a:t>
            </a:r>
          </a:p>
        </p:txBody>
      </p:sp>
      <p:sp>
        <p:nvSpPr>
          <p:cNvPr id="18" name="TextBox 17">
            <a:extLst>
              <a:ext uri="{FF2B5EF4-FFF2-40B4-BE49-F238E27FC236}">
                <a16:creationId xmlns:a16="http://schemas.microsoft.com/office/drawing/2014/main" id="{C62A87B4-720E-2C45-BAEE-378B836EDBF5}"/>
              </a:ext>
            </a:extLst>
          </p:cNvPr>
          <p:cNvSpPr txBox="1"/>
          <p:nvPr/>
        </p:nvSpPr>
        <p:spPr>
          <a:xfrm>
            <a:off x="6098998" y="4119501"/>
            <a:ext cx="927946" cy="646331"/>
          </a:xfrm>
          <a:prstGeom prst="rect">
            <a:avLst/>
          </a:prstGeom>
          <a:noFill/>
        </p:spPr>
        <p:txBody>
          <a:bodyPr wrap="none" rtlCol="0">
            <a:spAutoFit/>
          </a:bodyPr>
          <a:lstStyle/>
          <a:p>
            <a:r>
              <a:rPr lang="en-US" dirty="0"/>
              <a:t>ground-</a:t>
            </a:r>
          </a:p>
          <a:p>
            <a:r>
              <a:rPr lang="en-US" dirty="0" err="1"/>
              <a:t>truthed</a:t>
            </a:r>
            <a:endParaRPr lang="en-US" dirty="0"/>
          </a:p>
        </p:txBody>
      </p:sp>
      <p:sp>
        <p:nvSpPr>
          <p:cNvPr id="19" name="TextBox 18">
            <a:extLst>
              <a:ext uri="{FF2B5EF4-FFF2-40B4-BE49-F238E27FC236}">
                <a16:creationId xmlns:a16="http://schemas.microsoft.com/office/drawing/2014/main" id="{8D04DE92-E119-DA4F-8BE8-E56BFC732213}"/>
              </a:ext>
            </a:extLst>
          </p:cNvPr>
          <p:cNvSpPr txBox="1"/>
          <p:nvPr/>
        </p:nvSpPr>
        <p:spPr>
          <a:xfrm>
            <a:off x="7351817" y="3945956"/>
            <a:ext cx="1218154" cy="369332"/>
          </a:xfrm>
          <a:prstGeom prst="rect">
            <a:avLst/>
          </a:prstGeom>
          <a:noFill/>
        </p:spPr>
        <p:txBody>
          <a:bodyPr wrap="none" rtlCol="0">
            <a:spAutoFit/>
          </a:bodyPr>
          <a:lstStyle/>
          <a:p>
            <a:r>
              <a:rPr lang="en-US" dirty="0"/>
              <a:t>automated</a:t>
            </a:r>
          </a:p>
        </p:txBody>
      </p:sp>
      <p:sp>
        <p:nvSpPr>
          <p:cNvPr id="12" name="Rectangle 11">
            <a:extLst>
              <a:ext uri="{FF2B5EF4-FFF2-40B4-BE49-F238E27FC236}">
                <a16:creationId xmlns:a16="http://schemas.microsoft.com/office/drawing/2014/main" id="{7AE30A85-46BB-0545-9D7F-40FC3A768134}"/>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Machine Learning, Segmentation Masks, and Morphology</a:t>
            </a:r>
          </a:p>
        </p:txBody>
      </p:sp>
      <p:cxnSp>
        <p:nvCxnSpPr>
          <p:cNvPr id="13" name="Straight Connector 12">
            <a:extLst>
              <a:ext uri="{FF2B5EF4-FFF2-40B4-BE49-F238E27FC236}">
                <a16:creationId xmlns:a16="http://schemas.microsoft.com/office/drawing/2014/main" id="{09CFBA47-96F4-404E-8229-80D213CCBE5A}"/>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97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2491B80-8140-2742-8DC8-9E70396E6760}"/>
              </a:ext>
            </a:extLst>
          </p:cNvPr>
          <p:cNvSpPr txBox="1"/>
          <p:nvPr/>
        </p:nvSpPr>
        <p:spPr>
          <a:xfrm>
            <a:off x="0" y="4820335"/>
            <a:ext cx="2038700" cy="369332"/>
          </a:xfrm>
          <a:prstGeom prst="rect">
            <a:avLst/>
          </a:prstGeom>
          <a:noFill/>
        </p:spPr>
        <p:txBody>
          <a:bodyPr wrap="none" rtlCol="0">
            <a:spAutoFit/>
          </a:bodyPr>
          <a:lstStyle/>
          <a:p>
            <a:r>
              <a:rPr lang="en-US" dirty="0"/>
              <a:t>Meineke et al. 2020</a:t>
            </a:r>
            <a:endParaRPr lang="en-US" i="1" dirty="0"/>
          </a:p>
        </p:txBody>
      </p:sp>
      <p:pic>
        <p:nvPicPr>
          <p:cNvPr id="16" name="Picture 15">
            <a:extLst>
              <a:ext uri="{FF2B5EF4-FFF2-40B4-BE49-F238E27FC236}">
                <a16:creationId xmlns:a16="http://schemas.microsoft.com/office/drawing/2014/main" id="{D0F11842-8CA1-9243-A80E-4C07EB38F1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6829" y="1077686"/>
            <a:ext cx="3250746" cy="2301313"/>
          </a:xfrm>
          <a:prstGeom prst="rect">
            <a:avLst/>
          </a:prstGeom>
        </p:spPr>
      </p:pic>
      <p:pic>
        <p:nvPicPr>
          <p:cNvPr id="17" name="Picture 16">
            <a:extLst>
              <a:ext uri="{FF2B5EF4-FFF2-40B4-BE49-F238E27FC236}">
                <a16:creationId xmlns:a16="http://schemas.microsoft.com/office/drawing/2014/main" id="{D96D7B59-7E07-3049-94E2-E23CCC8EE33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57574" y="1506250"/>
            <a:ext cx="5342995" cy="3141950"/>
          </a:xfrm>
          <a:prstGeom prst="rect">
            <a:avLst/>
          </a:prstGeom>
        </p:spPr>
      </p:pic>
      <p:sp>
        <p:nvSpPr>
          <p:cNvPr id="18" name="TextBox 17">
            <a:extLst>
              <a:ext uri="{FF2B5EF4-FFF2-40B4-BE49-F238E27FC236}">
                <a16:creationId xmlns:a16="http://schemas.microsoft.com/office/drawing/2014/main" id="{FBE5193A-E62E-AF44-8473-EDD75C559D62}"/>
              </a:ext>
            </a:extLst>
          </p:cNvPr>
          <p:cNvSpPr txBox="1"/>
          <p:nvPr/>
        </p:nvSpPr>
        <p:spPr>
          <a:xfrm>
            <a:off x="802214" y="3441560"/>
            <a:ext cx="2102499" cy="369332"/>
          </a:xfrm>
          <a:prstGeom prst="rect">
            <a:avLst/>
          </a:prstGeom>
          <a:noFill/>
        </p:spPr>
        <p:txBody>
          <a:bodyPr wrap="none" rtlCol="0">
            <a:spAutoFit/>
          </a:bodyPr>
          <a:lstStyle/>
          <a:p>
            <a:r>
              <a:rPr lang="en-US" dirty="0">
                <a:latin typeface="Trebuchet MS" panose="020B0703020202090204" pitchFamily="34" charset="0"/>
              </a:rPr>
              <a:t>Types of Herbivory</a:t>
            </a:r>
          </a:p>
        </p:txBody>
      </p:sp>
      <p:sp>
        <p:nvSpPr>
          <p:cNvPr id="23" name="TextBox 22">
            <a:extLst>
              <a:ext uri="{FF2B5EF4-FFF2-40B4-BE49-F238E27FC236}">
                <a16:creationId xmlns:a16="http://schemas.microsoft.com/office/drawing/2014/main" id="{E9B3B13D-C1C5-B941-8EF1-2535A5333FF8}"/>
              </a:ext>
            </a:extLst>
          </p:cNvPr>
          <p:cNvSpPr txBox="1"/>
          <p:nvPr/>
        </p:nvSpPr>
        <p:spPr>
          <a:xfrm>
            <a:off x="3981646" y="3654557"/>
            <a:ext cx="1786066" cy="300082"/>
          </a:xfrm>
          <a:prstGeom prst="rect">
            <a:avLst/>
          </a:prstGeom>
          <a:noFill/>
        </p:spPr>
        <p:txBody>
          <a:bodyPr wrap="none" rtlCol="0">
            <a:spAutoFit/>
          </a:bodyPr>
          <a:lstStyle/>
          <a:p>
            <a:r>
              <a:rPr lang="en-US" sz="1350" dirty="0">
                <a:latin typeface="Trebuchet MS" panose="020B0703020202090204" pitchFamily="34" charset="0"/>
              </a:rPr>
              <a:t>Successful Detection</a:t>
            </a:r>
          </a:p>
        </p:txBody>
      </p:sp>
      <p:sp>
        <p:nvSpPr>
          <p:cNvPr id="24" name="TextBox 23">
            <a:extLst>
              <a:ext uri="{FF2B5EF4-FFF2-40B4-BE49-F238E27FC236}">
                <a16:creationId xmlns:a16="http://schemas.microsoft.com/office/drawing/2014/main" id="{9F33947B-D85E-A64D-AC34-A317BDBD5E6A}"/>
              </a:ext>
            </a:extLst>
          </p:cNvPr>
          <p:cNvSpPr txBox="1"/>
          <p:nvPr/>
        </p:nvSpPr>
        <p:spPr>
          <a:xfrm>
            <a:off x="3712843" y="3898369"/>
            <a:ext cx="2268570" cy="265457"/>
          </a:xfrm>
          <a:prstGeom prst="rect">
            <a:avLst/>
          </a:prstGeom>
          <a:noFill/>
        </p:spPr>
        <p:txBody>
          <a:bodyPr wrap="none" rtlCol="0">
            <a:spAutoFit/>
          </a:bodyPr>
          <a:lstStyle/>
          <a:p>
            <a:r>
              <a:rPr lang="en-US" sz="1125" dirty="0">
                <a:latin typeface="Trebuchet MS" panose="020B0703020202090204" pitchFamily="34" charset="0"/>
              </a:rPr>
              <a:t>Dash = human    Solid = machine</a:t>
            </a:r>
          </a:p>
        </p:txBody>
      </p:sp>
      <p:sp>
        <p:nvSpPr>
          <p:cNvPr id="25" name="Rectangle 24">
            <a:extLst>
              <a:ext uri="{FF2B5EF4-FFF2-40B4-BE49-F238E27FC236}">
                <a16:creationId xmlns:a16="http://schemas.microsoft.com/office/drawing/2014/main" id="{F60D0B49-737C-574A-A02C-D8C1B8856B51}"/>
              </a:ext>
            </a:extLst>
          </p:cNvPr>
          <p:cNvSpPr/>
          <p:nvPr/>
        </p:nvSpPr>
        <p:spPr>
          <a:xfrm>
            <a:off x="3741948" y="4248441"/>
            <a:ext cx="134178" cy="102012"/>
          </a:xfrm>
          <a:prstGeom prst="rect">
            <a:avLst/>
          </a:prstGeom>
          <a:solidFill>
            <a:srgbClr val="92D050"/>
          </a:solidFill>
          <a:ln>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latin typeface="Trebuchet MS" panose="020B0703020202090204" pitchFamily="34" charset="0"/>
            </a:endParaRPr>
          </a:p>
        </p:txBody>
      </p:sp>
      <p:sp>
        <p:nvSpPr>
          <p:cNvPr id="26" name="TextBox 25">
            <a:extLst>
              <a:ext uri="{FF2B5EF4-FFF2-40B4-BE49-F238E27FC236}">
                <a16:creationId xmlns:a16="http://schemas.microsoft.com/office/drawing/2014/main" id="{E255973D-D1C7-774C-8B87-732FC122A7C4}"/>
              </a:ext>
            </a:extLst>
          </p:cNvPr>
          <p:cNvSpPr txBox="1"/>
          <p:nvPr/>
        </p:nvSpPr>
        <p:spPr>
          <a:xfrm>
            <a:off x="3847022" y="4168889"/>
            <a:ext cx="670376" cy="265457"/>
          </a:xfrm>
          <a:prstGeom prst="rect">
            <a:avLst/>
          </a:prstGeom>
          <a:noFill/>
        </p:spPr>
        <p:txBody>
          <a:bodyPr wrap="none" rtlCol="0">
            <a:spAutoFit/>
          </a:bodyPr>
          <a:lstStyle/>
          <a:p>
            <a:r>
              <a:rPr lang="en-US" sz="1125" dirty="0">
                <a:latin typeface="Trebuchet MS" panose="020B0703020202090204" pitchFamily="34" charset="0"/>
              </a:rPr>
              <a:t>Interior</a:t>
            </a:r>
          </a:p>
        </p:txBody>
      </p:sp>
      <p:sp>
        <p:nvSpPr>
          <p:cNvPr id="27" name="Rectangle 26">
            <a:extLst>
              <a:ext uri="{FF2B5EF4-FFF2-40B4-BE49-F238E27FC236}">
                <a16:creationId xmlns:a16="http://schemas.microsoft.com/office/drawing/2014/main" id="{37412F41-D287-6D40-8650-9AEAF11AD5F6}"/>
              </a:ext>
            </a:extLst>
          </p:cNvPr>
          <p:cNvSpPr/>
          <p:nvPr/>
        </p:nvSpPr>
        <p:spPr>
          <a:xfrm>
            <a:off x="5204445" y="4248440"/>
            <a:ext cx="134178" cy="102012"/>
          </a:xfrm>
          <a:prstGeom prst="rect">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latin typeface="Trebuchet MS" panose="020B0703020202090204" pitchFamily="34" charset="0"/>
            </a:endParaRPr>
          </a:p>
        </p:txBody>
      </p:sp>
      <p:sp>
        <p:nvSpPr>
          <p:cNvPr id="28" name="TextBox 27">
            <a:extLst>
              <a:ext uri="{FF2B5EF4-FFF2-40B4-BE49-F238E27FC236}">
                <a16:creationId xmlns:a16="http://schemas.microsoft.com/office/drawing/2014/main" id="{9BF069ED-A00C-C641-9E72-D3C7985545D7}"/>
              </a:ext>
            </a:extLst>
          </p:cNvPr>
          <p:cNvSpPr txBox="1"/>
          <p:nvPr/>
        </p:nvSpPr>
        <p:spPr>
          <a:xfrm>
            <a:off x="5338623" y="4168889"/>
            <a:ext cx="611065" cy="265457"/>
          </a:xfrm>
          <a:prstGeom prst="rect">
            <a:avLst/>
          </a:prstGeom>
          <a:noFill/>
        </p:spPr>
        <p:txBody>
          <a:bodyPr wrap="none" rtlCol="0">
            <a:spAutoFit/>
          </a:bodyPr>
          <a:lstStyle/>
          <a:p>
            <a:r>
              <a:rPr lang="en-US" sz="1125" dirty="0">
                <a:latin typeface="Trebuchet MS" panose="020B0703020202090204" pitchFamily="34" charset="0"/>
              </a:rPr>
              <a:t>Margin</a:t>
            </a:r>
          </a:p>
        </p:txBody>
      </p:sp>
      <p:sp>
        <p:nvSpPr>
          <p:cNvPr id="19" name="Rectangle 18">
            <a:extLst>
              <a:ext uri="{FF2B5EF4-FFF2-40B4-BE49-F238E27FC236}">
                <a16:creationId xmlns:a16="http://schemas.microsoft.com/office/drawing/2014/main" id="{6E67FDC8-0CA0-6B4F-9678-F47BF355A053}"/>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Machine Learning and Herbivory</a:t>
            </a:r>
          </a:p>
        </p:txBody>
      </p:sp>
      <p:cxnSp>
        <p:nvCxnSpPr>
          <p:cNvPr id="20" name="Straight Connector 19">
            <a:extLst>
              <a:ext uri="{FF2B5EF4-FFF2-40B4-BE49-F238E27FC236}">
                <a16:creationId xmlns:a16="http://schemas.microsoft.com/office/drawing/2014/main" id="{759C9357-0B85-8C42-90D4-DC53A03B8CE1}"/>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212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67FDC8-0CA0-6B4F-9678-F47BF355A053}"/>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Machine Learning and Morphology</a:t>
            </a:r>
          </a:p>
        </p:txBody>
      </p:sp>
      <p:cxnSp>
        <p:nvCxnSpPr>
          <p:cNvPr id="20" name="Straight Connector 19">
            <a:extLst>
              <a:ext uri="{FF2B5EF4-FFF2-40B4-BE49-F238E27FC236}">
                <a16:creationId xmlns:a16="http://schemas.microsoft.com/office/drawing/2014/main" id="{759C9357-0B85-8C42-90D4-DC53A03B8CE1}"/>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109906A-EDDA-4146-8F02-C5CC9F29AA6B}"/>
              </a:ext>
            </a:extLst>
          </p:cNvPr>
          <p:cNvSpPr txBox="1"/>
          <p:nvPr/>
        </p:nvSpPr>
        <p:spPr>
          <a:xfrm>
            <a:off x="192884" y="1087677"/>
            <a:ext cx="50673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Distinguishing among </a:t>
            </a:r>
            <a:r>
              <a:rPr lang="en-US" sz="2400" i="1" dirty="0"/>
              <a:t>Equisetum </a:t>
            </a:r>
            <a:r>
              <a:rPr lang="en-US" sz="2400" i="1" dirty="0" err="1"/>
              <a:t>hyemale</a:t>
            </a:r>
            <a:r>
              <a:rPr lang="en-US" sz="2400" dirty="0"/>
              <a:t>, </a:t>
            </a:r>
            <a:r>
              <a:rPr lang="en-US" sz="2400" i="1" dirty="0"/>
              <a:t>E. </a:t>
            </a:r>
            <a:r>
              <a:rPr lang="en-US" sz="2400" i="1" dirty="0" err="1"/>
              <a:t>laevigatum</a:t>
            </a:r>
            <a:r>
              <a:rPr lang="en-US" sz="2400" dirty="0"/>
              <a:t>, and </a:t>
            </a:r>
            <a:r>
              <a:rPr lang="en-US" sz="2400" i="1" dirty="0"/>
              <a:t>E. </a:t>
            </a:r>
            <a:r>
              <a:rPr lang="en-US" sz="2400" dirty="0" err="1"/>
              <a:t>x</a:t>
            </a:r>
            <a:r>
              <a:rPr lang="en-US" sz="2400" i="1" dirty="0" err="1"/>
              <a:t>ferrissii</a:t>
            </a:r>
            <a:endParaRPr lang="en-US" sz="2400" i="1" dirty="0"/>
          </a:p>
          <a:p>
            <a:pPr marL="342900" indent="-342900">
              <a:buFont typeface="Arial" panose="020B0604020202020204" pitchFamily="34" charset="0"/>
              <a:buChar char="•"/>
            </a:pPr>
            <a:r>
              <a:rPr lang="en-US" sz="2400" dirty="0"/>
              <a:t>Nodal leaf sheath characters</a:t>
            </a:r>
          </a:p>
          <a:p>
            <a:pPr marL="800100" lvl="1" indent="-342900">
              <a:buFont typeface="Arial" panose="020B0604020202020204" pitchFamily="34" charset="0"/>
              <a:buChar char="•"/>
            </a:pPr>
            <a:r>
              <a:rPr lang="en-US" sz="2000" dirty="0">
                <a:solidFill>
                  <a:srgbClr val="FF0000"/>
                </a:solidFill>
              </a:rPr>
              <a:t>2 dark stripes</a:t>
            </a:r>
          </a:p>
          <a:p>
            <a:pPr marL="800100" lvl="1" indent="-342900">
              <a:buFont typeface="Arial" panose="020B0604020202020204" pitchFamily="34" charset="0"/>
              <a:buChar char="•"/>
            </a:pPr>
            <a:r>
              <a:rPr lang="en-US" sz="2000" dirty="0">
                <a:solidFill>
                  <a:srgbClr val="FF0000"/>
                </a:solidFill>
              </a:rPr>
              <a:t>rim barely wider than internode above</a:t>
            </a:r>
          </a:p>
          <a:p>
            <a:pPr marL="800100" lvl="1" indent="-342900">
              <a:buFont typeface="Arial" panose="020B0604020202020204" pitchFamily="34" charset="0"/>
              <a:buChar char="•"/>
            </a:pPr>
            <a:r>
              <a:rPr lang="en-US" sz="2000" dirty="0">
                <a:solidFill>
                  <a:srgbClr val="FF0000"/>
                </a:solidFill>
              </a:rPr>
              <a:t>persistent or deciduous teeth</a:t>
            </a:r>
          </a:p>
          <a:p>
            <a:pPr marL="800100" lvl="1" indent="-342900">
              <a:buFont typeface="Arial" panose="020B0604020202020204" pitchFamily="34" charset="0"/>
              <a:buChar char="•"/>
            </a:pPr>
            <a:r>
              <a:rPr lang="en-US" sz="2000" dirty="0">
                <a:solidFill>
                  <a:srgbClr val="0432FF"/>
                </a:solidFill>
              </a:rPr>
              <a:t>1 stripe where teeth abscised</a:t>
            </a:r>
          </a:p>
          <a:p>
            <a:pPr marL="800100" lvl="1" indent="-342900">
              <a:buFont typeface="Arial" panose="020B0604020202020204" pitchFamily="34" charset="0"/>
              <a:buChar char="•"/>
            </a:pPr>
            <a:r>
              <a:rPr lang="en-US" sz="2000" dirty="0">
                <a:solidFill>
                  <a:srgbClr val="0432FF"/>
                </a:solidFill>
              </a:rPr>
              <a:t>rim wider than internode above</a:t>
            </a:r>
          </a:p>
          <a:p>
            <a:pPr marL="800100" lvl="1" indent="-342900">
              <a:buFont typeface="Arial" panose="020B0604020202020204" pitchFamily="34" charset="0"/>
              <a:buChar char="•"/>
            </a:pPr>
            <a:r>
              <a:rPr lang="en-US" sz="2000" dirty="0">
                <a:solidFill>
                  <a:srgbClr val="0432FF"/>
                </a:solidFill>
              </a:rPr>
              <a:t>deciduous teeth</a:t>
            </a:r>
          </a:p>
          <a:p>
            <a:pPr marL="800100" lvl="1" indent="-342900">
              <a:buFont typeface="Arial" panose="020B0604020202020204" pitchFamily="34" charset="0"/>
              <a:buChar char="•"/>
            </a:pPr>
            <a:endParaRPr lang="en-US" sz="2400" dirty="0"/>
          </a:p>
        </p:txBody>
      </p:sp>
      <p:pic>
        <p:nvPicPr>
          <p:cNvPr id="4" name="Picture 3">
            <a:extLst>
              <a:ext uri="{FF2B5EF4-FFF2-40B4-BE49-F238E27FC236}">
                <a16:creationId xmlns:a16="http://schemas.microsoft.com/office/drawing/2014/main" id="{4AFBD0D6-1485-2B49-9401-BD4B0B88A3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71056" y="966493"/>
            <a:ext cx="3447208" cy="3906836"/>
          </a:xfrm>
          <a:prstGeom prst="rect">
            <a:avLst/>
          </a:prstGeom>
        </p:spPr>
      </p:pic>
      <p:sp>
        <p:nvSpPr>
          <p:cNvPr id="5" name="TextBox 4">
            <a:extLst>
              <a:ext uri="{FF2B5EF4-FFF2-40B4-BE49-F238E27FC236}">
                <a16:creationId xmlns:a16="http://schemas.microsoft.com/office/drawing/2014/main" id="{93AAAA4F-AD3B-A144-A32B-ED675E0C0889}"/>
              </a:ext>
            </a:extLst>
          </p:cNvPr>
          <p:cNvSpPr txBox="1"/>
          <p:nvPr/>
        </p:nvSpPr>
        <p:spPr>
          <a:xfrm>
            <a:off x="5892800" y="4815742"/>
            <a:ext cx="1205073" cy="369332"/>
          </a:xfrm>
          <a:prstGeom prst="rect">
            <a:avLst/>
          </a:prstGeom>
          <a:noFill/>
        </p:spPr>
        <p:txBody>
          <a:bodyPr wrap="none" rtlCol="0">
            <a:spAutoFit/>
          </a:bodyPr>
          <a:lstStyle/>
          <a:p>
            <a:r>
              <a:rPr lang="en-US" i="1" dirty="0">
                <a:solidFill>
                  <a:srgbClr val="FF0000"/>
                </a:solidFill>
              </a:rPr>
              <a:t>E. </a:t>
            </a:r>
            <a:r>
              <a:rPr lang="en-US" i="1" dirty="0" err="1">
                <a:solidFill>
                  <a:srgbClr val="FF0000"/>
                </a:solidFill>
              </a:rPr>
              <a:t>hyemale</a:t>
            </a:r>
            <a:endParaRPr lang="en-US" i="1" dirty="0">
              <a:solidFill>
                <a:srgbClr val="FF0000"/>
              </a:solidFill>
            </a:endParaRPr>
          </a:p>
        </p:txBody>
      </p:sp>
      <p:sp>
        <p:nvSpPr>
          <p:cNvPr id="8" name="TextBox 7">
            <a:extLst>
              <a:ext uri="{FF2B5EF4-FFF2-40B4-BE49-F238E27FC236}">
                <a16:creationId xmlns:a16="http://schemas.microsoft.com/office/drawing/2014/main" id="{E600B139-0437-F144-AA75-13620E63382A}"/>
              </a:ext>
            </a:extLst>
          </p:cNvPr>
          <p:cNvSpPr txBox="1"/>
          <p:nvPr/>
        </p:nvSpPr>
        <p:spPr>
          <a:xfrm>
            <a:off x="7519617" y="4815742"/>
            <a:ext cx="1459182" cy="369332"/>
          </a:xfrm>
          <a:prstGeom prst="rect">
            <a:avLst/>
          </a:prstGeom>
          <a:noFill/>
        </p:spPr>
        <p:txBody>
          <a:bodyPr wrap="none" rtlCol="0">
            <a:spAutoFit/>
          </a:bodyPr>
          <a:lstStyle/>
          <a:p>
            <a:r>
              <a:rPr lang="en-US" i="1" dirty="0">
                <a:solidFill>
                  <a:srgbClr val="0432FF"/>
                </a:solidFill>
              </a:rPr>
              <a:t>E. </a:t>
            </a:r>
            <a:r>
              <a:rPr lang="en-US" i="1" dirty="0" err="1">
                <a:solidFill>
                  <a:srgbClr val="0432FF"/>
                </a:solidFill>
              </a:rPr>
              <a:t>laevigatum</a:t>
            </a:r>
            <a:endParaRPr lang="en-US" i="1" dirty="0">
              <a:solidFill>
                <a:srgbClr val="0432FF"/>
              </a:solidFill>
            </a:endParaRPr>
          </a:p>
        </p:txBody>
      </p:sp>
      <p:sp>
        <p:nvSpPr>
          <p:cNvPr id="9" name="TextBox 8">
            <a:extLst>
              <a:ext uri="{FF2B5EF4-FFF2-40B4-BE49-F238E27FC236}">
                <a16:creationId xmlns:a16="http://schemas.microsoft.com/office/drawing/2014/main" id="{A56CD36D-A08E-8446-82C0-503C3F642220}"/>
              </a:ext>
            </a:extLst>
          </p:cNvPr>
          <p:cNvSpPr txBox="1"/>
          <p:nvPr/>
        </p:nvSpPr>
        <p:spPr>
          <a:xfrm>
            <a:off x="0" y="4739463"/>
            <a:ext cx="1773562" cy="369332"/>
          </a:xfrm>
          <a:prstGeom prst="rect">
            <a:avLst/>
          </a:prstGeom>
          <a:noFill/>
        </p:spPr>
        <p:txBody>
          <a:bodyPr wrap="none" rtlCol="0">
            <a:spAutoFit/>
          </a:bodyPr>
          <a:lstStyle/>
          <a:p>
            <a:r>
              <a:rPr lang="en-US" dirty="0" err="1"/>
              <a:t>Pryer</a:t>
            </a:r>
            <a:r>
              <a:rPr lang="en-US" dirty="0"/>
              <a:t> et al. 2020</a:t>
            </a:r>
            <a:endParaRPr lang="en-US" i="1" dirty="0"/>
          </a:p>
        </p:txBody>
      </p:sp>
    </p:spTree>
    <p:extLst>
      <p:ext uri="{BB962C8B-B14F-4D97-AF65-F5344CB8AC3E}">
        <p14:creationId xmlns:p14="http://schemas.microsoft.com/office/powerpoint/2010/main" val="3394054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E67FDC8-0CA0-6B4F-9678-F47BF355A053}"/>
              </a:ext>
            </a:extLst>
          </p:cNvPr>
          <p:cNvSpPr/>
          <p:nvPr/>
        </p:nvSpPr>
        <p:spPr>
          <a:xfrm>
            <a:off x="0" y="1"/>
            <a:ext cx="9144000" cy="766763"/>
          </a:xfrm>
          <a:prstGeom prst="rect">
            <a:avLst/>
          </a:prstGeom>
          <a:solidFill>
            <a:srgbClr val="02B2B2"/>
          </a:solidFill>
          <a:ln>
            <a:solidFill>
              <a:srgbClr val="0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Machine Learning and Morphology</a:t>
            </a:r>
          </a:p>
        </p:txBody>
      </p:sp>
      <p:cxnSp>
        <p:nvCxnSpPr>
          <p:cNvPr id="20" name="Straight Connector 19">
            <a:extLst>
              <a:ext uri="{FF2B5EF4-FFF2-40B4-BE49-F238E27FC236}">
                <a16:creationId xmlns:a16="http://schemas.microsoft.com/office/drawing/2014/main" id="{759C9357-0B85-8C42-90D4-DC53A03B8CE1}"/>
              </a:ext>
            </a:extLst>
          </p:cNvPr>
          <p:cNvCxnSpPr>
            <a:cxnSpLocks/>
          </p:cNvCxnSpPr>
          <p:nvPr/>
        </p:nvCxnSpPr>
        <p:spPr>
          <a:xfrm>
            <a:off x="0" y="862609"/>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CF11F0D-BBFA-CE49-8BF4-6CF2D0D07D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63" y="1056332"/>
            <a:ext cx="5736665" cy="2969568"/>
          </a:xfrm>
          <a:prstGeom prst="rect">
            <a:avLst/>
          </a:prstGeom>
        </p:spPr>
      </p:pic>
      <p:sp>
        <p:nvSpPr>
          <p:cNvPr id="3" name="TextBox 2">
            <a:extLst>
              <a:ext uri="{FF2B5EF4-FFF2-40B4-BE49-F238E27FC236}">
                <a16:creationId xmlns:a16="http://schemas.microsoft.com/office/drawing/2014/main" id="{4109906A-EDDA-4146-8F02-C5CC9F29AA6B}"/>
              </a:ext>
            </a:extLst>
          </p:cNvPr>
          <p:cNvSpPr txBox="1"/>
          <p:nvPr/>
        </p:nvSpPr>
        <p:spPr>
          <a:xfrm>
            <a:off x="5930900" y="1056332"/>
            <a:ext cx="3162300" cy="3662541"/>
          </a:xfrm>
          <a:prstGeom prst="rect">
            <a:avLst/>
          </a:prstGeom>
          <a:noFill/>
        </p:spPr>
        <p:txBody>
          <a:bodyPr wrap="square" rtlCol="0">
            <a:spAutoFit/>
          </a:bodyPr>
          <a:lstStyle/>
          <a:p>
            <a:pPr marL="285750" indent="-285750">
              <a:buFont typeface="Arial" panose="020B0604020202020204" pitchFamily="34" charset="0"/>
              <a:buChar char="•"/>
            </a:pPr>
            <a:r>
              <a:rPr lang="en-US" sz="2400" dirty="0"/>
              <a:t>Classifiers correctly</a:t>
            </a:r>
          </a:p>
          <a:p>
            <a:pPr lvl="1" indent="-177800">
              <a:buFont typeface="Arial" panose="020B0604020202020204" pitchFamily="34" charset="0"/>
              <a:buChar char="•"/>
            </a:pPr>
            <a:r>
              <a:rPr lang="en-US" sz="2000" dirty="0"/>
              <a:t>detected nodes</a:t>
            </a:r>
          </a:p>
          <a:p>
            <a:pPr lvl="1" indent="-177800">
              <a:buFont typeface="Arial" panose="020B0604020202020204" pitchFamily="34" charset="0"/>
              <a:buChar char="•"/>
            </a:pPr>
            <a:r>
              <a:rPr lang="en-US" sz="2000" dirty="0"/>
              <a:t>distinguished them as </a:t>
            </a:r>
            <a:r>
              <a:rPr lang="en-US" sz="2000" i="1" dirty="0"/>
              <a:t>E. </a:t>
            </a:r>
            <a:r>
              <a:rPr lang="en-US" sz="2000" i="1" dirty="0" err="1"/>
              <a:t>hyemale</a:t>
            </a:r>
            <a:r>
              <a:rPr lang="en-US" sz="2000" i="1" dirty="0"/>
              <a:t> </a:t>
            </a:r>
            <a:r>
              <a:rPr lang="en-US" sz="2000" dirty="0"/>
              <a:t>type (red) or </a:t>
            </a:r>
            <a:r>
              <a:rPr lang="en-US" sz="2000" i="1" dirty="0"/>
              <a:t>E. </a:t>
            </a:r>
            <a:r>
              <a:rPr lang="en-US" sz="2000" i="1" dirty="0" err="1"/>
              <a:t>laevigatum</a:t>
            </a:r>
            <a:r>
              <a:rPr lang="en-US" sz="2000" i="1" dirty="0"/>
              <a:t> </a:t>
            </a:r>
            <a:r>
              <a:rPr lang="en-US" sz="2000" dirty="0"/>
              <a:t>type (blue)</a:t>
            </a:r>
          </a:p>
          <a:p>
            <a:pPr lvl="1" indent="-177800">
              <a:buFont typeface="Arial" panose="020B0604020202020204" pitchFamily="34" charset="0"/>
              <a:buChar char="•"/>
            </a:pPr>
            <a:r>
              <a:rPr lang="en-US" sz="2000" dirty="0"/>
              <a:t>detected both types on the hybrid</a:t>
            </a:r>
          </a:p>
          <a:p>
            <a:pPr lvl="1" indent="-177800">
              <a:buFont typeface="Arial" panose="020B0604020202020204" pitchFamily="34" charset="0"/>
              <a:buChar char="•"/>
            </a:pPr>
            <a:r>
              <a:rPr lang="en-US" sz="2000" dirty="0"/>
              <a:t>performed tasks 90% of the time</a:t>
            </a:r>
          </a:p>
          <a:p>
            <a:pPr marL="279400" indent="-177800">
              <a:buFont typeface="Arial" panose="020B0604020202020204" pitchFamily="34" charset="0"/>
              <a:buChar char="•"/>
            </a:pPr>
            <a:r>
              <a:rPr lang="en-US" sz="2400" dirty="0"/>
              <a:t>Very promising for future work</a:t>
            </a:r>
          </a:p>
        </p:txBody>
      </p:sp>
      <p:sp>
        <p:nvSpPr>
          <p:cNvPr id="22" name="TextBox 21">
            <a:extLst>
              <a:ext uri="{FF2B5EF4-FFF2-40B4-BE49-F238E27FC236}">
                <a16:creationId xmlns:a16="http://schemas.microsoft.com/office/drawing/2014/main" id="{CAD9B020-9C8E-0E43-8B7D-2DAF8092F8A8}"/>
              </a:ext>
            </a:extLst>
          </p:cNvPr>
          <p:cNvSpPr txBox="1"/>
          <p:nvPr/>
        </p:nvSpPr>
        <p:spPr>
          <a:xfrm>
            <a:off x="0" y="4739463"/>
            <a:ext cx="1773562" cy="369332"/>
          </a:xfrm>
          <a:prstGeom prst="rect">
            <a:avLst/>
          </a:prstGeom>
          <a:noFill/>
        </p:spPr>
        <p:txBody>
          <a:bodyPr wrap="none" rtlCol="0">
            <a:spAutoFit/>
          </a:bodyPr>
          <a:lstStyle/>
          <a:p>
            <a:r>
              <a:rPr lang="en-US" dirty="0" err="1"/>
              <a:t>Pryer</a:t>
            </a:r>
            <a:r>
              <a:rPr lang="en-US" dirty="0"/>
              <a:t> et al. 2020</a:t>
            </a:r>
            <a:endParaRPr lang="en-US" i="1" dirty="0"/>
          </a:p>
        </p:txBody>
      </p:sp>
      <p:sp>
        <p:nvSpPr>
          <p:cNvPr id="29" name="TextBox 28">
            <a:extLst>
              <a:ext uri="{FF2B5EF4-FFF2-40B4-BE49-F238E27FC236}">
                <a16:creationId xmlns:a16="http://schemas.microsoft.com/office/drawing/2014/main" id="{6DDBB0D9-6D27-454C-AF37-FD4AD92DC36B}"/>
              </a:ext>
            </a:extLst>
          </p:cNvPr>
          <p:cNvSpPr txBox="1"/>
          <p:nvPr/>
        </p:nvSpPr>
        <p:spPr>
          <a:xfrm>
            <a:off x="568489" y="4013349"/>
            <a:ext cx="1205073" cy="369332"/>
          </a:xfrm>
          <a:prstGeom prst="rect">
            <a:avLst/>
          </a:prstGeom>
          <a:noFill/>
        </p:spPr>
        <p:txBody>
          <a:bodyPr wrap="none" rtlCol="0">
            <a:spAutoFit/>
          </a:bodyPr>
          <a:lstStyle/>
          <a:p>
            <a:r>
              <a:rPr lang="en-US" i="1" dirty="0">
                <a:solidFill>
                  <a:srgbClr val="FF0000"/>
                </a:solidFill>
              </a:rPr>
              <a:t>E. </a:t>
            </a:r>
            <a:r>
              <a:rPr lang="en-US" i="1" dirty="0" err="1">
                <a:solidFill>
                  <a:srgbClr val="FF0000"/>
                </a:solidFill>
              </a:rPr>
              <a:t>hyemale</a:t>
            </a:r>
            <a:endParaRPr lang="en-US" i="1" dirty="0">
              <a:solidFill>
                <a:srgbClr val="FF0000"/>
              </a:solidFill>
            </a:endParaRPr>
          </a:p>
        </p:txBody>
      </p:sp>
      <p:sp>
        <p:nvSpPr>
          <p:cNvPr id="30" name="TextBox 29">
            <a:extLst>
              <a:ext uri="{FF2B5EF4-FFF2-40B4-BE49-F238E27FC236}">
                <a16:creationId xmlns:a16="http://schemas.microsoft.com/office/drawing/2014/main" id="{CA1B103E-6A0D-9F42-A7B8-87FC0DED8851}"/>
              </a:ext>
            </a:extLst>
          </p:cNvPr>
          <p:cNvSpPr txBox="1"/>
          <p:nvPr/>
        </p:nvSpPr>
        <p:spPr>
          <a:xfrm>
            <a:off x="4217617" y="4026918"/>
            <a:ext cx="1459182" cy="369332"/>
          </a:xfrm>
          <a:prstGeom prst="rect">
            <a:avLst/>
          </a:prstGeom>
          <a:noFill/>
        </p:spPr>
        <p:txBody>
          <a:bodyPr wrap="none" rtlCol="0">
            <a:spAutoFit/>
          </a:bodyPr>
          <a:lstStyle/>
          <a:p>
            <a:r>
              <a:rPr lang="en-US" i="1" dirty="0">
                <a:solidFill>
                  <a:srgbClr val="0432FF"/>
                </a:solidFill>
              </a:rPr>
              <a:t>E. </a:t>
            </a:r>
            <a:r>
              <a:rPr lang="en-US" i="1" dirty="0" err="1">
                <a:solidFill>
                  <a:srgbClr val="0432FF"/>
                </a:solidFill>
              </a:rPr>
              <a:t>laevigatum</a:t>
            </a:r>
            <a:endParaRPr lang="en-US" i="1" dirty="0">
              <a:solidFill>
                <a:srgbClr val="0432FF"/>
              </a:solidFill>
            </a:endParaRPr>
          </a:p>
        </p:txBody>
      </p:sp>
      <p:sp>
        <p:nvSpPr>
          <p:cNvPr id="31" name="TextBox 30">
            <a:extLst>
              <a:ext uri="{FF2B5EF4-FFF2-40B4-BE49-F238E27FC236}">
                <a16:creationId xmlns:a16="http://schemas.microsoft.com/office/drawing/2014/main" id="{5B7001A2-51B7-C84C-995C-96141205B5C4}"/>
              </a:ext>
            </a:extLst>
          </p:cNvPr>
          <p:cNvSpPr txBox="1"/>
          <p:nvPr/>
        </p:nvSpPr>
        <p:spPr>
          <a:xfrm>
            <a:off x="2391473" y="4026918"/>
            <a:ext cx="1179747" cy="369332"/>
          </a:xfrm>
          <a:prstGeom prst="rect">
            <a:avLst/>
          </a:prstGeom>
          <a:noFill/>
        </p:spPr>
        <p:txBody>
          <a:bodyPr wrap="none" rtlCol="0">
            <a:spAutoFit/>
          </a:bodyPr>
          <a:lstStyle/>
          <a:p>
            <a:r>
              <a:rPr lang="en-US" i="1" dirty="0"/>
              <a:t>E. </a:t>
            </a:r>
            <a:r>
              <a:rPr lang="en-US" dirty="0" err="1"/>
              <a:t>x</a:t>
            </a:r>
            <a:r>
              <a:rPr lang="en-US" i="1" dirty="0" err="1"/>
              <a:t>ferrissii</a:t>
            </a:r>
            <a:endParaRPr lang="en-US" i="1" dirty="0"/>
          </a:p>
        </p:txBody>
      </p:sp>
    </p:spTree>
    <p:extLst>
      <p:ext uri="{BB962C8B-B14F-4D97-AF65-F5344CB8AC3E}">
        <p14:creationId xmlns:p14="http://schemas.microsoft.com/office/powerpoint/2010/main" val="1444128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139652a1-sized.jpg">
            <a:extLst>
              <a:ext uri="{FF2B5EF4-FFF2-40B4-BE49-F238E27FC236}">
                <a16:creationId xmlns:a16="http://schemas.microsoft.com/office/drawing/2014/main" id="{1D4B6499-65F7-2E48-BB44-662088AF622D}"/>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1208738">
            <a:off x="5983209" y="839379"/>
            <a:ext cx="2498602" cy="3601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686E5AE-C53C-0543-BA90-BFDFE09D99B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2396" y="519274"/>
            <a:ext cx="2931488" cy="3455730"/>
          </a:xfrm>
          <a:prstGeom prst="rect">
            <a:avLst/>
          </a:prstGeom>
        </p:spPr>
      </p:pic>
      <p:pic>
        <p:nvPicPr>
          <p:cNvPr id="9" name="Picture 8" descr="magnolia.jpg">
            <a:extLst>
              <a:ext uri="{FF2B5EF4-FFF2-40B4-BE49-F238E27FC236}">
                <a16:creationId xmlns:a16="http://schemas.microsoft.com/office/drawing/2014/main" id="{7EAF9EC0-14C2-DA41-9A97-537726B619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0086107">
            <a:off x="769845" y="993790"/>
            <a:ext cx="2616409" cy="3450135"/>
          </a:xfrm>
          <a:prstGeom prst="rect">
            <a:avLst/>
          </a:prstGeom>
        </p:spPr>
      </p:pic>
    </p:spTree>
    <p:extLst>
      <p:ext uri="{BB962C8B-B14F-4D97-AF65-F5344CB8AC3E}">
        <p14:creationId xmlns:p14="http://schemas.microsoft.com/office/powerpoint/2010/main" val="1553201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ED965F5-BAA9-B74B-8539-B57B9E764775}"/>
              </a:ext>
            </a:extLst>
          </p:cNvPr>
          <p:cNvSpPr>
            <a:spLocks noGrp="1"/>
          </p:cNvSpPr>
          <p:nvPr>
            <p:ph type="title"/>
          </p:nvPr>
        </p:nvSpPr>
        <p:spPr>
          <a:xfrm>
            <a:off x="0" y="-15819"/>
            <a:ext cx="9144000" cy="766763"/>
          </a:xfrm>
          <a:solidFill>
            <a:srgbClr val="02B2B2"/>
          </a:solidFill>
          <a:ln>
            <a:solidFill>
              <a:srgbClr val="02B2B2"/>
            </a:solidFill>
          </a:ln>
        </p:spPr>
        <p:txBody>
          <a:bodyPr>
            <a:normAutofit/>
          </a:bodyPr>
          <a:lstStyle/>
          <a:p>
            <a:r>
              <a:rPr lang="en-US" sz="3200" dirty="0">
                <a:solidFill>
                  <a:schemeClr val="bg1"/>
                </a:solidFill>
                <a:latin typeface="+mn-lt"/>
              </a:rPr>
              <a:t>Summary</a:t>
            </a:r>
          </a:p>
        </p:txBody>
      </p:sp>
      <p:sp>
        <p:nvSpPr>
          <p:cNvPr id="3" name="Content Placeholder 2">
            <a:extLst>
              <a:ext uri="{FF2B5EF4-FFF2-40B4-BE49-F238E27FC236}">
                <a16:creationId xmlns:a16="http://schemas.microsoft.com/office/drawing/2014/main" id="{8CF6CC22-F41A-3344-8BE6-202D272E9EEB}"/>
              </a:ext>
            </a:extLst>
          </p:cNvPr>
          <p:cNvSpPr>
            <a:spLocks noGrp="1"/>
          </p:cNvSpPr>
          <p:nvPr>
            <p:ph idx="1"/>
          </p:nvPr>
        </p:nvSpPr>
        <p:spPr>
          <a:xfrm>
            <a:off x="0" y="1148055"/>
            <a:ext cx="6716486" cy="3848487"/>
          </a:xfrm>
        </p:spPr>
        <p:txBody>
          <a:bodyPr>
            <a:normAutofit/>
          </a:bodyPr>
          <a:lstStyle/>
          <a:p>
            <a:pPr marL="259556" indent="-259556"/>
            <a:r>
              <a:rPr lang="en-US" sz="2400" dirty="0">
                <a:latin typeface="Calibri" panose="020F0502020204030204" pitchFamily="34" charset="0"/>
                <a:cs typeface="Calibri" panose="020F0502020204030204" pitchFamily="34" charset="0"/>
              </a:rPr>
              <a:t>Multiple machine learning applications</a:t>
            </a:r>
          </a:p>
          <a:p>
            <a:pPr marL="259556" indent="-259556"/>
            <a:r>
              <a:rPr lang="en-US" sz="2400" dirty="0">
                <a:latin typeface="Calibri" panose="020F0502020204030204" pitchFamily="34" charset="0"/>
                <a:cs typeface="Calibri" panose="020F0502020204030204" pitchFamily="34" charset="0"/>
              </a:rPr>
              <a:t>Plant identification</a:t>
            </a:r>
          </a:p>
          <a:p>
            <a:pPr marL="259556" indent="-259556"/>
            <a:r>
              <a:rPr lang="en-US" sz="2400" dirty="0">
                <a:latin typeface="Calibri" panose="020F0502020204030204" pitchFamily="34" charset="0"/>
                <a:cs typeface="Calibri" panose="020F0502020204030204" pitchFamily="34" charset="0"/>
              </a:rPr>
              <a:t>Phenology: bud burst, flowering, fruiting time</a:t>
            </a:r>
          </a:p>
          <a:p>
            <a:pPr marL="279400" indent="-279400"/>
            <a:r>
              <a:rPr lang="en-US" sz="2400" dirty="0">
                <a:latin typeface="Calibri" panose="020F0502020204030204" pitchFamily="34" charset="0"/>
                <a:cs typeface="Calibri" panose="020F0502020204030204" pitchFamily="34" charset="0"/>
              </a:rPr>
              <a:t>Leaf detection</a:t>
            </a:r>
          </a:p>
          <a:p>
            <a:pPr marL="279400" indent="-279400"/>
            <a:r>
              <a:rPr lang="en-US" sz="2400" dirty="0">
                <a:latin typeface="Calibri" panose="020F0502020204030204" pitchFamily="34" charset="0"/>
                <a:cs typeface="Calibri" panose="020F0502020204030204" pitchFamily="34" charset="0"/>
              </a:rPr>
              <a:t>Morphology</a:t>
            </a:r>
          </a:p>
          <a:p>
            <a:pPr marL="279400" indent="-279400"/>
            <a:r>
              <a:rPr lang="en-US" sz="2400" dirty="0">
                <a:latin typeface="Calibri" panose="020F0502020204030204" pitchFamily="34" charset="0"/>
                <a:cs typeface="Calibri" panose="020F0502020204030204" pitchFamily="34" charset="0"/>
              </a:rPr>
              <a:t>Herbivory</a:t>
            </a:r>
          </a:p>
          <a:p>
            <a:pPr marL="279400" indent="-279400"/>
            <a:r>
              <a:rPr lang="en-US" sz="2400" dirty="0">
                <a:latin typeface="Calibri" panose="020F0502020204030204" pitchFamily="34" charset="0"/>
                <a:cs typeface="Calibri" panose="020F0502020204030204" pitchFamily="34" charset="0"/>
              </a:rPr>
              <a:t>More!</a:t>
            </a:r>
          </a:p>
        </p:txBody>
      </p:sp>
      <p:cxnSp>
        <p:nvCxnSpPr>
          <p:cNvPr id="6" name="Straight Connector 5">
            <a:extLst>
              <a:ext uri="{FF2B5EF4-FFF2-40B4-BE49-F238E27FC236}">
                <a16:creationId xmlns:a16="http://schemas.microsoft.com/office/drawing/2014/main" id="{CBE2083F-11A0-7649-8465-55887AAF682C}"/>
              </a:ext>
            </a:extLst>
          </p:cNvPr>
          <p:cNvCxnSpPr>
            <a:cxnSpLocks/>
          </p:cNvCxnSpPr>
          <p:nvPr/>
        </p:nvCxnSpPr>
        <p:spPr>
          <a:xfrm>
            <a:off x="0" y="840837"/>
            <a:ext cx="9144000"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35EA3F1-8943-5143-ABD3-C5104A586F5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3080" y="1050123"/>
            <a:ext cx="2508520" cy="3602789"/>
          </a:xfrm>
          <a:prstGeom prst="rect">
            <a:avLst/>
          </a:prstGeom>
          <a:ln>
            <a:noFill/>
          </a:ln>
          <a:effectLst>
            <a:outerShdw blurRad="292100" dist="139700" dir="2700000" algn="tl" rotWithShape="0">
              <a:srgbClr val="333333">
                <a:alpha val="65000"/>
              </a:srgbClr>
            </a:outerShdw>
          </a:effectLst>
        </p:spPr>
      </p:pic>
      <p:pic>
        <p:nvPicPr>
          <p:cNvPr id="9" name="Picture 8" descr="head.gif">
            <a:extLst>
              <a:ext uri="{FF2B5EF4-FFF2-40B4-BE49-F238E27FC236}">
                <a16:creationId xmlns:a16="http://schemas.microsoft.com/office/drawing/2014/main" id="{6134289D-3AAF-BB4D-9254-D82B76F4EA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570" t="7500" r="81158"/>
          <a:stretch/>
        </p:blipFill>
        <p:spPr bwMode="auto">
          <a:xfrm>
            <a:off x="4454072" y="4124975"/>
            <a:ext cx="1019838" cy="1055874"/>
          </a:xfrm>
          <a:prstGeom prst="rect">
            <a:avLst/>
          </a:prstGeom>
          <a:noFill/>
          <a:ln w="9525">
            <a:noFill/>
            <a:miter lim="800000"/>
            <a:headEnd/>
            <a:tailEnd/>
          </a:ln>
        </p:spPr>
      </p:pic>
      <p:pic>
        <p:nvPicPr>
          <p:cNvPr id="10" name="Picture 6" descr="https://www.idigbio.org/wiki/_media/idigbio_logo_rgb.png">
            <a:extLst>
              <a:ext uri="{FF2B5EF4-FFF2-40B4-BE49-F238E27FC236}">
                <a16:creationId xmlns:a16="http://schemas.microsoft.com/office/drawing/2014/main" id="{F4651F58-DCED-7F45-A669-C199F4439CC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5100" y="4169758"/>
            <a:ext cx="2874738" cy="88826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7443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87086" y="856910"/>
            <a:ext cx="9231086" cy="1"/>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11105"/>
            <a:ext cx="9144000" cy="766763"/>
          </a:xfrm>
          <a:solidFill>
            <a:srgbClr val="02B2B2"/>
          </a:solidFill>
          <a:ln>
            <a:solidFill>
              <a:srgbClr val="02B2B2"/>
            </a:solidFill>
          </a:ln>
        </p:spPr>
        <p:txBody>
          <a:bodyPr>
            <a:normAutofit/>
          </a:bodyPr>
          <a:lstStyle/>
          <a:p>
            <a:r>
              <a:rPr lang="en-US" sz="3200" dirty="0">
                <a:solidFill>
                  <a:schemeClr val="bg1"/>
                </a:solidFill>
                <a:latin typeface="+mn-lt"/>
              </a:rPr>
              <a:t>Museum Collections</a:t>
            </a:r>
          </a:p>
        </p:txBody>
      </p:sp>
      <p:pic>
        <p:nvPicPr>
          <p:cNvPr id="9"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09457" y="2362483"/>
            <a:ext cx="4006459" cy="26540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83210" y="1064458"/>
            <a:ext cx="4221579" cy="23857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621361" y="3481506"/>
            <a:ext cx="3156591" cy="1569660"/>
          </a:xfrm>
          <a:prstGeom prst="rect">
            <a:avLst/>
          </a:prstGeom>
          <a:noFill/>
        </p:spPr>
        <p:txBody>
          <a:bodyPr wrap="square" rtlCol="0">
            <a:spAutoFit/>
          </a:bodyPr>
          <a:lstStyle/>
          <a:p>
            <a:pPr algn="ctr"/>
            <a:r>
              <a:rPr lang="mr-IN" sz="2400" dirty="0">
                <a:solidFill>
                  <a:prstClr val="black"/>
                </a:solidFill>
              </a:rPr>
              <a:t>…</a:t>
            </a:r>
            <a:r>
              <a:rPr lang="en-US" sz="2400" dirty="0">
                <a:solidFill>
                  <a:prstClr val="black"/>
                </a:solidFill>
              </a:rPr>
              <a:t>Species interactions</a:t>
            </a:r>
          </a:p>
          <a:p>
            <a:pPr algn="ctr"/>
            <a:r>
              <a:rPr lang="en-US" sz="2400" dirty="0">
                <a:solidFill>
                  <a:prstClr val="black"/>
                </a:solidFill>
              </a:rPr>
              <a:t>Phenology</a:t>
            </a:r>
          </a:p>
          <a:p>
            <a:pPr algn="ctr"/>
            <a:r>
              <a:rPr lang="en-US" sz="2400" dirty="0">
                <a:solidFill>
                  <a:prstClr val="black"/>
                </a:solidFill>
              </a:rPr>
              <a:t>Biogeography</a:t>
            </a:r>
          </a:p>
          <a:p>
            <a:pPr algn="ctr"/>
            <a:r>
              <a:rPr lang="en-US" sz="2400" dirty="0">
                <a:solidFill>
                  <a:prstClr val="black"/>
                </a:solidFill>
              </a:rPr>
              <a:t>More!</a:t>
            </a:r>
          </a:p>
        </p:txBody>
      </p:sp>
      <p:sp>
        <p:nvSpPr>
          <p:cNvPr id="14" name="TextBox 13"/>
          <p:cNvSpPr txBox="1"/>
          <p:nvPr/>
        </p:nvSpPr>
        <p:spPr>
          <a:xfrm>
            <a:off x="5198514" y="1064458"/>
            <a:ext cx="3156591" cy="1200329"/>
          </a:xfrm>
          <a:prstGeom prst="rect">
            <a:avLst/>
          </a:prstGeom>
          <a:noFill/>
        </p:spPr>
        <p:txBody>
          <a:bodyPr wrap="square" rtlCol="0">
            <a:spAutoFit/>
          </a:bodyPr>
          <a:lstStyle/>
          <a:p>
            <a:pPr algn="ctr"/>
            <a:r>
              <a:rPr lang="en-US" sz="2400" dirty="0">
                <a:solidFill>
                  <a:prstClr val="black"/>
                </a:solidFill>
              </a:rPr>
              <a:t>Genetics</a:t>
            </a:r>
          </a:p>
          <a:p>
            <a:pPr algn="ctr"/>
            <a:r>
              <a:rPr lang="en-US" sz="2400" dirty="0">
                <a:solidFill>
                  <a:prstClr val="black"/>
                </a:solidFill>
              </a:rPr>
              <a:t>Genomics</a:t>
            </a:r>
          </a:p>
          <a:p>
            <a:pPr algn="ctr"/>
            <a:r>
              <a:rPr lang="en-US" sz="2400" dirty="0">
                <a:solidFill>
                  <a:prstClr val="black"/>
                </a:solidFill>
              </a:rPr>
              <a:t>Chemistry</a:t>
            </a:r>
            <a:r>
              <a:rPr lang="mr-IN" sz="2400" dirty="0">
                <a:solidFill>
                  <a:prstClr val="black"/>
                </a:solidFill>
              </a:rPr>
              <a:t>…</a:t>
            </a:r>
            <a:endParaRPr lang="en-US" sz="2400" dirty="0">
              <a:solidFill>
                <a:prstClr val="black"/>
              </a:solidFill>
              <a:latin typeface="Calibri"/>
            </a:endParaRPr>
          </a:p>
        </p:txBody>
      </p:sp>
      <p:sp>
        <p:nvSpPr>
          <p:cNvPr id="2" name="TextBox 1"/>
          <p:cNvSpPr txBox="1"/>
          <p:nvPr/>
        </p:nvSpPr>
        <p:spPr>
          <a:xfrm>
            <a:off x="3564217" y="4749335"/>
            <a:ext cx="1345240" cy="369332"/>
          </a:xfrm>
          <a:prstGeom prst="rect">
            <a:avLst/>
          </a:prstGeom>
          <a:noFill/>
        </p:spPr>
        <p:txBody>
          <a:bodyPr wrap="none" rtlCol="0">
            <a:spAutoFit/>
          </a:bodyPr>
          <a:lstStyle/>
          <a:p>
            <a:r>
              <a:rPr lang="en-US" dirty="0"/>
              <a:t>Smithsonian</a:t>
            </a:r>
          </a:p>
        </p:txBody>
      </p:sp>
    </p:spTree>
    <p:extLst>
      <p:ext uri="{BB962C8B-B14F-4D97-AF65-F5344CB8AC3E}">
        <p14:creationId xmlns:p14="http://schemas.microsoft.com/office/powerpoint/2010/main" val="222657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9800" y="4653903"/>
            <a:ext cx="5194935" cy="424732"/>
          </a:xfrm>
          <a:prstGeom prst="rect">
            <a:avLst/>
          </a:prstGeom>
          <a:noFill/>
        </p:spPr>
        <p:txBody>
          <a:bodyPr>
            <a:spAutoFit/>
          </a:bodyPr>
          <a:lstStyle/>
          <a:p>
            <a:pPr algn="ctr">
              <a:defRPr/>
            </a:pPr>
            <a:r>
              <a:rPr lang="en-US" sz="2160" dirty="0" err="1">
                <a:solidFill>
                  <a:srgbClr val="008000"/>
                </a:solidFill>
                <a:latin typeface="Calibri"/>
                <a:ea typeface="ＭＳ Ｐゴシック" charset="0"/>
                <a:cs typeface="ＭＳ Ｐゴシック" charset="0"/>
              </a:rPr>
              <a:t>www.idigbio.org</a:t>
            </a:r>
            <a:endParaRPr lang="en-US" sz="2160" dirty="0">
              <a:solidFill>
                <a:srgbClr val="008000"/>
              </a:solidFill>
              <a:latin typeface="Calibri"/>
              <a:ea typeface="ＭＳ Ｐゴシック" charset="0"/>
              <a:cs typeface="ＭＳ Ｐゴシック" charset="0"/>
            </a:endParaRPr>
          </a:p>
        </p:txBody>
      </p:sp>
      <p:cxnSp>
        <p:nvCxnSpPr>
          <p:cNvPr id="11" name="Straight Connector 10">
            <a:extLst>
              <a:ext uri="{FF2B5EF4-FFF2-40B4-BE49-F238E27FC236}">
                <a16:creationId xmlns:a16="http://schemas.microsoft.com/office/drawing/2014/main" id="{97669AF6-5FC7-8B41-9A1E-B306B6C959A6}"/>
              </a:ext>
            </a:extLst>
          </p:cNvPr>
          <p:cNvCxnSpPr>
            <a:cxnSpLocks/>
          </p:cNvCxnSpPr>
          <p:nvPr/>
        </p:nvCxnSpPr>
        <p:spPr>
          <a:xfrm>
            <a:off x="-21772" y="842307"/>
            <a:ext cx="9165772"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3DA4F9E-9EDF-EC48-938A-9AC4FCE1F0DE}"/>
              </a:ext>
            </a:extLst>
          </p:cNvPr>
          <p:cNvSpPr txBox="1">
            <a:spLocks/>
          </p:cNvSpPr>
          <p:nvPr/>
        </p:nvSpPr>
        <p:spPr>
          <a:xfrm>
            <a:off x="0" y="-21991"/>
            <a:ext cx="9144000" cy="766763"/>
          </a:xfrm>
          <a:prstGeom prst="rect">
            <a:avLst/>
          </a:prstGeom>
          <a:solidFill>
            <a:srgbClr val="02B2B2"/>
          </a:solidFill>
          <a:ln>
            <a:solidFill>
              <a:srgbClr val="02B2B2"/>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solidFill>
                  <a:schemeClr val="bg1"/>
                </a:solidFill>
                <a:latin typeface="+mn-lt"/>
              </a:rPr>
              <a:t>Digitized Data &amp; Biodiversity Research </a:t>
            </a:r>
          </a:p>
        </p:txBody>
      </p:sp>
      <p:pic>
        <p:nvPicPr>
          <p:cNvPr id="13" name="Picture 4">
            <a:extLst>
              <a:ext uri="{FF2B5EF4-FFF2-40B4-BE49-F238E27FC236}">
                <a16:creationId xmlns:a16="http://schemas.microsoft.com/office/drawing/2014/main" id="{3233FB9F-DCB3-F84E-AE06-D59AE5A9912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91621" y="-21992"/>
            <a:ext cx="963265" cy="963265"/>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B1998C8C-30CC-BF46-B1B9-28872C5892A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1357" y="927143"/>
            <a:ext cx="7021286" cy="3766627"/>
          </a:xfrm>
          <a:prstGeom prst="rect">
            <a:avLst/>
          </a:prstGeom>
        </p:spPr>
      </p:pic>
    </p:spTree>
    <p:extLst>
      <p:ext uri="{BB962C8B-B14F-4D97-AF65-F5344CB8AC3E}">
        <p14:creationId xmlns:p14="http://schemas.microsoft.com/office/powerpoint/2010/main" val="888526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9800" y="4653903"/>
            <a:ext cx="5194935" cy="424732"/>
          </a:xfrm>
          <a:prstGeom prst="rect">
            <a:avLst/>
          </a:prstGeom>
          <a:noFill/>
        </p:spPr>
        <p:txBody>
          <a:bodyPr>
            <a:spAutoFit/>
          </a:bodyPr>
          <a:lstStyle/>
          <a:p>
            <a:pPr algn="ctr">
              <a:defRPr/>
            </a:pPr>
            <a:r>
              <a:rPr lang="en-US" sz="2160" dirty="0" err="1">
                <a:solidFill>
                  <a:srgbClr val="008000"/>
                </a:solidFill>
                <a:latin typeface="Calibri"/>
                <a:ea typeface="ＭＳ Ｐゴシック" charset="0"/>
                <a:cs typeface="ＭＳ Ｐゴシック" charset="0"/>
              </a:rPr>
              <a:t>www.idigbio.org</a:t>
            </a:r>
            <a:endParaRPr lang="en-US" sz="2160" dirty="0">
              <a:solidFill>
                <a:srgbClr val="008000"/>
              </a:solidFill>
              <a:latin typeface="Calibri"/>
              <a:ea typeface="ＭＳ Ｐゴシック" charset="0"/>
              <a:cs typeface="ＭＳ Ｐゴシック" charset="0"/>
            </a:endParaRPr>
          </a:p>
        </p:txBody>
      </p:sp>
      <p:cxnSp>
        <p:nvCxnSpPr>
          <p:cNvPr id="11" name="Straight Connector 10">
            <a:extLst>
              <a:ext uri="{FF2B5EF4-FFF2-40B4-BE49-F238E27FC236}">
                <a16:creationId xmlns:a16="http://schemas.microsoft.com/office/drawing/2014/main" id="{97669AF6-5FC7-8B41-9A1E-B306B6C959A6}"/>
              </a:ext>
            </a:extLst>
          </p:cNvPr>
          <p:cNvCxnSpPr>
            <a:cxnSpLocks/>
          </p:cNvCxnSpPr>
          <p:nvPr/>
        </p:nvCxnSpPr>
        <p:spPr>
          <a:xfrm>
            <a:off x="-21772" y="842307"/>
            <a:ext cx="9165772"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3DA4F9E-9EDF-EC48-938A-9AC4FCE1F0DE}"/>
              </a:ext>
            </a:extLst>
          </p:cNvPr>
          <p:cNvSpPr txBox="1">
            <a:spLocks/>
          </p:cNvSpPr>
          <p:nvPr/>
        </p:nvSpPr>
        <p:spPr>
          <a:xfrm>
            <a:off x="0" y="-21991"/>
            <a:ext cx="9144000" cy="766763"/>
          </a:xfrm>
          <a:prstGeom prst="rect">
            <a:avLst/>
          </a:prstGeom>
          <a:solidFill>
            <a:srgbClr val="02B2B2"/>
          </a:solidFill>
          <a:ln>
            <a:solidFill>
              <a:srgbClr val="02B2B2"/>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solidFill>
                  <a:schemeClr val="bg1"/>
                </a:solidFill>
                <a:latin typeface="+mn-lt"/>
              </a:rPr>
              <a:t>Digitized Data &amp; Biodiversity Research </a:t>
            </a:r>
          </a:p>
        </p:txBody>
      </p:sp>
      <p:pic>
        <p:nvPicPr>
          <p:cNvPr id="13" name="Picture 4">
            <a:extLst>
              <a:ext uri="{FF2B5EF4-FFF2-40B4-BE49-F238E27FC236}">
                <a16:creationId xmlns:a16="http://schemas.microsoft.com/office/drawing/2014/main" id="{3233FB9F-DCB3-F84E-AE06-D59AE5A9912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191621" y="-21992"/>
            <a:ext cx="963265" cy="963265"/>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A307C99E-F65C-9D42-AF0F-2C9352873E11}"/>
              </a:ext>
            </a:extLst>
          </p:cNvPr>
          <p:cNvPicPr>
            <a:picLocks noChangeAspect="1"/>
          </p:cNvPicPr>
          <p:nvPr/>
        </p:nvPicPr>
        <p:blipFill>
          <a:blip r:embed="rId3"/>
          <a:stretch>
            <a:fillRect/>
          </a:stretch>
        </p:blipFill>
        <p:spPr>
          <a:xfrm>
            <a:off x="391886" y="941273"/>
            <a:ext cx="8392886" cy="3753486"/>
          </a:xfrm>
          <a:prstGeom prst="rect">
            <a:avLst/>
          </a:prstGeom>
        </p:spPr>
      </p:pic>
    </p:spTree>
    <p:extLst>
      <p:ext uri="{BB962C8B-B14F-4D97-AF65-F5344CB8AC3E}">
        <p14:creationId xmlns:p14="http://schemas.microsoft.com/office/powerpoint/2010/main" val="2243212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49768" y="829952"/>
            <a:ext cx="9248196" cy="0"/>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2330" y="-40462"/>
            <a:ext cx="9144000" cy="772716"/>
          </a:xfrm>
          <a:solidFill>
            <a:srgbClr val="02B2B2"/>
          </a:solidFill>
          <a:ln>
            <a:solidFill>
              <a:srgbClr val="02B2B2"/>
            </a:solidFill>
          </a:ln>
        </p:spPr>
        <p:txBody>
          <a:bodyPr>
            <a:normAutofit/>
          </a:bodyPr>
          <a:lstStyle/>
          <a:p>
            <a:r>
              <a:rPr lang="en-US" sz="3200" dirty="0">
                <a:solidFill>
                  <a:schemeClr val="bg1"/>
                </a:solidFill>
                <a:latin typeface="+mn-lt"/>
              </a:rPr>
              <a:t>LOTS of Herbarium Specimens!</a:t>
            </a:r>
          </a:p>
        </p:txBody>
      </p:sp>
      <p:pic>
        <p:nvPicPr>
          <p:cNvPr id="7" name="Picture 6">
            <a:extLst>
              <a:ext uri="{FF2B5EF4-FFF2-40B4-BE49-F238E27FC236}">
                <a16:creationId xmlns:a16="http://schemas.microsoft.com/office/drawing/2014/main" id="{B1FDD544-1642-FC4A-9517-424E73A3EC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5731" y="910404"/>
            <a:ext cx="8085756" cy="4233096"/>
          </a:xfrm>
          <a:prstGeom prst="rect">
            <a:avLst/>
          </a:prstGeom>
        </p:spPr>
      </p:pic>
    </p:spTree>
    <p:extLst>
      <p:ext uri="{BB962C8B-B14F-4D97-AF65-F5344CB8AC3E}">
        <p14:creationId xmlns:p14="http://schemas.microsoft.com/office/powerpoint/2010/main" val="368688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64F792-3132-0D43-8417-E0FF64135B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72413" y="5844263"/>
            <a:ext cx="3349737" cy="1013737"/>
          </a:xfrm>
          <a:prstGeom prst="rect">
            <a:avLst/>
          </a:prstGeom>
        </p:spPr>
      </p:pic>
      <p:pic>
        <p:nvPicPr>
          <p:cNvPr id="10" name="Picture 9">
            <a:extLst>
              <a:ext uri="{FF2B5EF4-FFF2-40B4-BE49-F238E27FC236}">
                <a16:creationId xmlns:a16="http://schemas.microsoft.com/office/drawing/2014/main" id="{BA9EA75B-1782-B943-A197-1F3CD5C5342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9059" y="1036104"/>
            <a:ext cx="7649126" cy="3966822"/>
          </a:xfrm>
          <a:prstGeom prst="rect">
            <a:avLst/>
          </a:prstGeom>
        </p:spPr>
      </p:pic>
      <p:pic>
        <p:nvPicPr>
          <p:cNvPr id="11" name="Picture 10">
            <a:extLst>
              <a:ext uri="{FF2B5EF4-FFF2-40B4-BE49-F238E27FC236}">
                <a16:creationId xmlns:a16="http://schemas.microsoft.com/office/drawing/2014/main" id="{F6F639F1-774E-044C-9B1F-79338353F1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9059" y="2166880"/>
            <a:ext cx="5918387" cy="2851508"/>
          </a:xfrm>
          <a:prstGeom prst="rect">
            <a:avLst/>
          </a:prstGeom>
        </p:spPr>
      </p:pic>
      <p:pic>
        <p:nvPicPr>
          <p:cNvPr id="12" name="Picture 11">
            <a:extLst>
              <a:ext uri="{FF2B5EF4-FFF2-40B4-BE49-F238E27FC236}">
                <a16:creationId xmlns:a16="http://schemas.microsoft.com/office/drawing/2014/main" id="{FE06B969-806C-824B-9238-325C69300A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41470" y="3985529"/>
            <a:ext cx="2512303" cy="760303"/>
          </a:xfrm>
          <a:prstGeom prst="rect">
            <a:avLst/>
          </a:prstGeom>
        </p:spPr>
      </p:pic>
      <p:pic>
        <p:nvPicPr>
          <p:cNvPr id="13" name="Picture 12">
            <a:extLst>
              <a:ext uri="{FF2B5EF4-FFF2-40B4-BE49-F238E27FC236}">
                <a16:creationId xmlns:a16="http://schemas.microsoft.com/office/drawing/2014/main" id="{6497A6BE-16E0-D34C-888C-567629C64E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9842" y="3010295"/>
            <a:ext cx="4278629" cy="1017592"/>
          </a:xfrm>
          <a:prstGeom prst="rect">
            <a:avLst/>
          </a:prstGeom>
        </p:spPr>
      </p:pic>
      <p:pic>
        <p:nvPicPr>
          <p:cNvPr id="14" name="Picture 13">
            <a:extLst>
              <a:ext uri="{FF2B5EF4-FFF2-40B4-BE49-F238E27FC236}">
                <a16:creationId xmlns:a16="http://schemas.microsoft.com/office/drawing/2014/main" id="{4C2F3CA6-B452-5C48-AF21-EFE642EB8FA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29501" y="1531215"/>
            <a:ext cx="2480093" cy="836903"/>
          </a:xfrm>
          <a:prstGeom prst="rect">
            <a:avLst/>
          </a:prstGeom>
        </p:spPr>
      </p:pic>
      <p:pic>
        <p:nvPicPr>
          <p:cNvPr id="15" name="Picture 14">
            <a:extLst>
              <a:ext uri="{FF2B5EF4-FFF2-40B4-BE49-F238E27FC236}">
                <a16:creationId xmlns:a16="http://schemas.microsoft.com/office/drawing/2014/main" id="{2C8D8EAE-E707-FA4D-BF36-A72D3286998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19842" y="2163551"/>
            <a:ext cx="4278629" cy="920135"/>
          </a:xfrm>
          <a:prstGeom prst="rect">
            <a:avLst/>
          </a:prstGeom>
        </p:spPr>
      </p:pic>
      <p:pic>
        <p:nvPicPr>
          <p:cNvPr id="16" name="Picture 15">
            <a:extLst>
              <a:ext uri="{FF2B5EF4-FFF2-40B4-BE49-F238E27FC236}">
                <a16:creationId xmlns:a16="http://schemas.microsoft.com/office/drawing/2014/main" id="{452F618F-1EE6-DC4C-87C7-67748D4957FF}"/>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1792" r="1979"/>
          <a:stretch/>
        </p:blipFill>
        <p:spPr>
          <a:xfrm>
            <a:off x="6038569" y="935326"/>
            <a:ext cx="2757001" cy="1338494"/>
          </a:xfrm>
          <a:prstGeom prst="rect">
            <a:avLst/>
          </a:prstGeom>
        </p:spPr>
      </p:pic>
      <p:cxnSp>
        <p:nvCxnSpPr>
          <p:cNvPr id="18" name="Straight Connector 17">
            <a:extLst>
              <a:ext uri="{FF2B5EF4-FFF2-40B4-BE49-F238E27FC236}">
                <a16:creationId xmlns:a16="http://schemas.microsoft.com/office/drawing/2014/main" id="{EBEA1852-640C-114D-9776-8FD3B494AE48}"/>
              </a:ext>
            </a:extLst>
          </p:cNvPr>
          <p:cNvCxnSpPr>
            <a:cxnSpLocks/>
          </p:cNvCxnSpPr>
          <p:nvPr/>
        </p:nvCxnSpPr>
        <p:spPr>
          <a:xfrm flipV="1">
            <a:off x="-43543" y="812833"/>
            <a:ext cx="9187543" cy="7824"/>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1CB0E7B9-C8A6-9F48-8BDD-0C68C8AE42A8}"/>
              </a:ext>
            </a:extLst>
          </p:cNvPr>
          <p:cNvSpPr txBox="1">
            <a:spLocks/>
          </p:cNvSpPr>
          <p:nvPr/>
        </p:nvSpPr>
        <p:spPr>
          <a:xfrm>
            <a:off x="0" y="-21991"/>
            <a:ext cx="9144000" cy="766763"/>
          </a:xfrm>
          <a:prstGeom prst="rect">
            <a:avLst/>
          </a:prstGeom>
          <a:solidFill>
            <a:srgbClr val="02B2B2"/>
          </a:solidFill>
          <a:ln>
            <a:solidFill>
              <a:srgbClr val="02B2B2"/>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solidFill>
                  <a:schemeClr val="bg1"/>
                </a:solidFill>
                <a:latin typeface="+mn-lt"/>
              </a:rPr>
              <a:t>Other Aggregators</a:t>
            </a:r>
          </a:p>
        </p:txBody>
      </p:sp>
    </p:spTree>
    <p:extLst>
      <p:ext uri="{BB962C8B-B14F-4D97-AF65-F5344CB8AC3E}">
        <p14:creationId xmlns:p14="http://schemas.microsoft.com/office/powerpoint/2010/main" val="540097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a:cxnSpLocks/>
          </p:cNvCxnSpPr>
          <p:nvPr/>
        </p:nvCxnSpPr>
        <p:spPr>
          <a:xfrm>
            <a:off x="0" y="829951"/>
            <a:ext cx="9143999" cy="8039"/>
          </a:xfrm>
          <a:prstGeom prst="line">
            <a:avLst/>
          </a:prstGeom>
          <a:ln w="76200">
            <a:solidFill>
              <a:srgbClr val="02B2B2"/>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p:nvPr>
        </p:nvSpPr>
        <p:spPr>
          <a:xfrm>
            <a:off x="0" y="-37441"/>
            <a:ext cx="9144000" cy="766763"/>
          </a:xfrm>
          <a:solidFill>
            <a:srgbClr val="02B2B2"/>
          </a:solidFill>
          <a:ln>
            <a:solidFill>
              <a:srgbClr val="02B2B2"/>
            </a:solidFill>
          </a:ln>
        </p:spPr>
        <p:txBody>
          <a:bodyPr>
            <a:normAutofit/>
          </a:bodyPr>
          <a:lstStyle/>
          <a:p>
            <a:r>
              <a:rPr lang="en-US" sz="3200" dirty="0">
                <a:solidFill>
                  <a:schemeClr val="bg1"/>
                </a:solidFill>
                <a:latin typeface="+mn-lt"/>
              </a:rPr>
              <a:t>Herbaria Worldwide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68930" y="2330251"/>
            <a:ext cx="5132070" cy="2813249"/>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0" y="973932"/>
            <a:ext cx="3593939" cy="1617272"/>
          </a:xfrm>
          <a:prstGeom prst="rect">
            <a:avLst/>
          </a:prstGeom>
        </p:spPr>
      </p:pic>
      <p:sp>
        <p:nvSpPr>
          <p:cNvPr id="7" name="TextBox 6"/>
          <p:cNvSpPr txBox="1"/>
          <p:nvPr/>
        </p:nvSpPr>
        <p:spPr>
          <a:xfrm>
            <a:off x="4736939" y="1327331"/>
            <a:ext cx="3264061" cy="738664"/>
          </a:xfrm>
          <a:prstGeom prst="rect">
            <a:avLst/>
          </a:prstGeom>
          <a:noFill/>
        </p:spPr>
        <p:txBody>
          <a:bodyPr wrap="square" rtlCol="0">
            <a:spAutoFit/>
          </a:bodyPr>
          <a:lstStyle/>
          <a:p>
            <a:r>
              <a:rPr lang="en-US" sz="2100" dirty="0"/>
              <a:t>3,400 herbaria</a:t>
            </a:r>
          </a:p>
          <a:p>
            <a:r>
              <a:rPr lang="en-US" sz="2100" dirty="0"/>
              <a:t>400,000,000 specimens!</a:t>
            </a:r>
          </a:p>
        </p:txBody>
      </p:sp>
      <p:sp>
        <p:nvSpPr>
          <p:cNvPr id="2" name="TextBox 1">
            <a:extLst>
              <a:ext uri="{FF2B5EF4-FFF2-40B4-BE49-F238E27FC236}">
                <a16:creationId xmlns:a16="http://schemas.microsoft.com/office/drawing/2014/main" id="{A5F73F91-DD0D-E94D-B6E1-F44C28F02E83}"/>
              </a:ext>
            </a:extLst>
          </p:cNvPr>
          <p:cNvSpPr txBox="1"/>
          <p:nvPr/>
        </p:nvSpPr>
        <p:spPr>
          <a:xfrm>
            <a:off x="7991439" y="4804946"/>
            <a:ext cx="1152560" cy="338554"/>
          </a:xfrm>
          <a:prstGeom prst="rect">
            <a:avLst/>
          </a:prstGeom>
          <a:noFill/>
        </p:spPr>
        <p:txBody>
          <a:bodyPr wrap="none" rtlCol="0">
            <a:spAutoFit/>
          </a:bodyPr>
          <a:lstStyle/>
          <a:p>
            <a:r>
              <a:rPr lang="en-US" sz="1600" dirty="0"/>
              <a:t>Thiers 2020</a:t>
            </a:r>
          </a:p>
        </p:txBody>
      </p:sp>
    </p:spTree>
    <p:extLst>
      <p:ext uri="{BB962C8B-B14F-4D97-AF65-F5344CB8AC3E}">
        <p14:creationId xmlns:p14="http://schemas.microsoft.com/office/powerpoint/2010/main" val="13033777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15515</TotalTime>
  <Words>1239</Words>
  <Application>Microsoft Macintosh PowerPoint</Application>
  <PresentationFormat>On-screen Show (16:9)</PresentationFormat>
  <Paragraphs>182</Paragraphs>
  <Slides>35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ＭＳ Ｐゴシック</vt:lpstr>
      <vt:lpstr>Arial</vt:lpstr>
      <vt:lpstr>Calibri</vt:lpstr>
      <vt:lpstr>Calibri Light</vt:lpstr>
      <vt:lpstr>Mangal</vt:lpstr>
      <vt:lpstr>Trebuchet MS</vt:lpstr>
      <vt:lpstr>Office Theme</vt:lpstr>
      <vt:lpstr>PowerPoint Presentation</vt:lpstr>
      <vt:lpstr>Museum Collections</vt:lpstr>
      <vt:lpstr>Systematics and Taxonomy</vt:lpstr>
      <vt:lpstr>Museum Collections</vt:lpstr>
      <vt:lpstr>PowerPoint Presentation</vt:lpstr>
      <vt:lpstr>PowerPoint Presentation</vt:lpstr>
      <vt:lpstr>LOTS of Herbarium Specimens!</vt:lpstr>
      <vt:lpstr>PowerPoint Presentation</vt:lpstr>
      <vt:lpstr>Herbaria Worldwide</vt:lpstr>
      <vt:lpstr>PowerPoint Presentation</vt:lpstr>
      <vt:lpstr>Role of Natural History Collections in Addressing Societal Challenges: Unanticipated Uses</vt:lpstr>
      <vt:lpstr>PowerPoint Presentation</vt:lpstr>
      <vt:lpstr>Machine Learning:  Plant ID</vt:lpstr>
      <vt:lpstr>Machine Learning:  Plant ID</vt:lpstr>
      <vt:lpstr>PowerPoint Presentation</vt:lpstr>
      <vt:lpstr>Phenology:  Bud Burst, Flowering, Fruiting </vt:lpstr>
      <vt:lpstr> Phenology in Other Organisms   </vt:lpstr>
      <vt:lpstr>PowerPoint Presentation</vt:lpstr>
      <vt:lpstr>PowerPoint Presentation</vt:lpstr>
      <vt:lpstr>PowerPoint Presentation</vt:lpstr>
      <vt:lpstr>PowerPoint Presentation</vt:lpstr>
      <vt:lpstr>Phenological Data from Labels and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Divide</dc:title>
  <dc:creator>Soltis,Pamela S</dc:creator>
  <cp:lastModifiedBy>Soltis,Pamela S</cp:lastModifiedBy>
  <cp:revision>762</cp:revision>
  <dcterms:created xsi:type="dcterms:W3CDTF">2016-10-18T21:22:17Z</dcterms:created>
  <dcterms:modified xsi:type="dcterms:W3CDTF">2021-07-18T06:40:53Z</dcterms:modified>
</cp:coreProperties>
</file>